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Source Sans Pro" panose="020B0503030403020204" pitchFamily="34" charset="0"/>
      <p:regular r:id="rId22"/>
      <p:bold r:id="rId23"/>
      <p:italic r:id="rId24"/>
      <p:boldItalic r:id="rId25"/>
    </p:embeddedFont>
    <p:embeddedFont>
      <p:font typeface="Source Sans Pro SemiBold"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9"/>
    <p:restoredTop sz="94700"/>
  </p:normalViewPr>
  <p:slideViewPr>
    <p:cSldViewPr snapToGrid="0" snapToObjects="1">
      <p:cViewPr varScale="1">
        <p:scale>
          <a:sx n="176" d="100"/>
          <a:sy n="176" d="100"/>
        </p:scale>
        <p:origin x="192" y="1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helpers@samvera.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rPr>
              <a:t>Samvera is dedicated to providing a welcoming and harassment-free community experience for everyone. From the very beginning, the Samvera open source collaborative has been committed to openness and transparency in all that it does: code, designs, discussions. We are equally committed to helpful and respectful communication.</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Historically, women, people of color, people with disabilities, and other marginalized groups have been excluded from technology work, and ironically, from open source software communities in particular. The Samvera community is committed to removing any barriers to participation wherever they exist.</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(let’s all take a moment to clap for that!)</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In recent years, it has been our custom to open the conference with a presentation on the topic of our community values and our shared expectation to reflect those values in how we behave and communicate with one another during the Samvera Connect events.</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We’ll do that again this year, however I am going to take some of this time on the agenda where we typically elaborate on our values in action and use that time to briefly explain the important changes we’ve instituted this year to strengthen the safety of our community and its members.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80fde728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f80fde7286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With the invaluable help of our consultant, Annalee Flower Horne, Samvera now has an in-depth, comprehensive incident response manual. It is linked to the Incident Response Team page, and is scheduled to be reviewed for any changes or updates on an annual basis.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80fde728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f80fde7286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Our second goal to modify the safety volunteer structure was also accomplished. We have separated the roles of Community Helpers and Incident Responders, and clearly delineated their distinctive responsibilities. You can read about that on the wiki. We have also codified and implemented a process for soliciting and vetting volunteers to fill these roles, and have defined the length of a term for serving in one of these roles.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We saw the list of new Helpers a couple of slides ago. Now is a good time to present the folks who have volunteered to serve on the Incident Response Team. In addition to myself, the list includes: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Esmé Cowles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Rosalyn Metz,</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Alicia Morris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Bess Sadler and Simeon Warner.</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While I hope that we never have to work together, in the event that we do, I am confident we all feel well prepared.</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 </a:t>
            </a:r>
            <a:endParaRPr sz="18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80fde728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f80fde7286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After those components came into place, that’s when we turned to reviewing and revising the Code of Conduct and AH Policy. These used to be two relatively disjointed pages; they are now combined into one and have been edited for clarity with redundant or now irrelevant language eliminated.</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The policies are now readily available and scheduled for annual review by the safety volunteer teams.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80fde728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f80fde7286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A fourth and final goal -- tacked on to our charge as a nice-to-have -- is to formally draft Samvera’s first ever community guidelines. We had hoped to have this in place for Connect, but the work has been delayed. </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Our aim now is to complete this before the end of the year, which is entirely feasible, so stay tuned for an update on that.</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91b8e6fd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f91b8e6fd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With that, I want to extend my deepest gratitude to all the members of the Safety Working Group. I believe we all agree that this is important work and we learned a great deal as we worked through it together.</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91b8e6f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f91b8e6fd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The Samvera Community is a vibrant, dynamic, and honestly sometimes turbulent place.  We believe one of our major strengths is our ability to work together collaboratively, supporting one another personally and professionally.  We’re not perfect and we don’t always get it right, but we strive to apply all of these principles  --- each of the values listed here on this slide -- to all our work and interactions.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To the best of our ability, we work to be humble and responsive, not defensive, when someone calls us out on not living up to these intentions.</a:t>
            </a:r>
            <a:endParaRPr sz="1800">
              <a:solidFill>
                <a:schemeClr val="dk1"/>
              </a:solidFill>
            </a:endParaRPr>
          </a:p>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800">
              <a:solidFill>
                <a:schemeClr val="dk1"/>
              </a:solidFill>
            </a:endParaRPr>
          </a:p>
          <a:p>
            <a:pPr marL="457200" lvl="0" indent="0" algn="l" rtl="0">
              <a:spcBef>
                <a:spcPts val="0"/>
              </a:spcBef>
              <a:spcAft>
                <a:spcPts val="0"/>
              </a:spcAft>
              <a:buClr>
                <a:schemeClr val="dk1"/>
              </a:buClr>
              <a:buSzPts val="1100"/>
              <a:buFont typeface="Arial"/>
              <a:buNone/>
            </a:pPr>
            <a:r>
              <a:rPr lang="en" sz="1800">
                <a:solidFill>
                  <a:schemeClr val="dk1"/>
                </a:solidFill>
              </a:rPr>
              <a:t>Our community has both an official code of conduct and an official anti-harassment policy.  The Code of Conduct expresses our aspirations about how we want to work and interact.   </a:t>
            </a:r>
            <a:endParaRPr sz="1800">
              <a:solidFill>
                <a:schemeClr val="dk1"/>
              </a:solidFill>
            </a:endParaRPr>
          </a:p>
          <a:p>
            <a:pPr marL="457200" lvl="0" indent="0" algn="l" rtl="0">
              <a:spcBef>
                <a:spcPts val="0"/>
              </a:spcBef>
              <a:spcAft>
                <a:spcPts val="0"/>
              </a:spcAft>
              <a:buClr>
                <a:schemeClr val="dk1"/>
              </a:buClr>
              <a:buSzPts val="1100"/>
              <a:buFont typeface="Arial"/>
              <a:buNone/>
            </a:pPr>
            <a:endParaRPr sz="1800">
              <a:solidFill>
                <a:schemeClr val="dk1"/>
              </a:solidFill>
            </a:endParaRPr>
          </a:p>
          <a:p>
            <a:pPr marL="457200" lvl="0" indent="0" algn="l" rtl="0">
              <a:spcBef>
                <a:spcPts val="360"/>
              </a:spcBef>
              <a:spcAft>
                <a:spcPts val="0"/>
              </a:spcAft>
              <a:buClr>
                <a:schemeClr val="dk1"/>
              </a:buClr>
              <a:buSzPts val="1100"/>
              <a:buFont typeface="Arial"/>
              <a:buNone/>
            </a:pPr>
            <a:r>
              <a:rPr lang="en" sz="1800">
                <a:solidFill>
                  <a:schemeClr val="dk1"/>
                </a:solidFill>
              </a:rPr>
              <a:t>The anti-harassment policy provides a framework to promptly and supportively assist any member of the community who feels subject to any form of harassment. It specifies unacceptable behavior and its implications. This policy is only one aspect of our broader intention to maintain a diverse and welcoming community that encourages contribution from all participants without bias.  </a:t>
            </a:r>
            <a:endParaRPr sz="1800">
              <a:solidFill>
                <a:schemeClr val="dk1"/>
              </a:solidFill>
            </a:endParaRPr>
          </a:p>
          <a:p>
            <a:pPr marL="457200" lvl="0" indent="0" algn="l" rtl="0">
              <a:spcBef>
                <a:spcPts val="360"/>
              </a:spcBef>
              <a:spcAft>
                <a:spcPts val="0"/>
              </a:spcAft>
              <a:buClr>
                <a:schemeClr val="dk1"/>
              </a:buClr>
              <a:buSzPts val="1100"/>
              <a:buFont typeface="Arial"/>
              <a:buNone/>
            </a:pPr>
            <a:endParaRPr sz="1800">
              <a:solidFill>
                <a:schemeClr val="dk1"/>
              </a:solidFill>
            </a:endParaRPr>
          </a:p>
          <a:p>
            <a:pPr marL="457200" lvl="0" indent="0" algn="l" rtl="0">
              <a:spcBef>
                <a:spcPts val="0"/>
              </a:spcBef>
              <a:spcAft>
                <a:spcPts val="0"/>
              </a:spcAft>
              <a:buSzPts val="1100"/>
              <a:buNone/>
            </a:pPr>
            <a:r>
              <a:rPr lang="en" sz="1800">
                <a:solidFill>
                  <a:schemeClr val="dk1"/>
                </a:solidFill>
              </a:rPr>
              <a:t>Both of these documents have been updated this year (I’ll say a bit more about that later). We expect participants at all community events and forums to honor these policies -- and in fact you agreed to comply when you registered for this event.  </a:t>
            </a:r>
            <a:endParaRPr sz="1800">
              <a:solidFill>
                <a:schemeClr val="dk1"/>
              </a:solidFill>
            </a:endParaRPr>
          </a:p>
          <a:p>
            <a:pPr marL="457200" lvl="0" indent="0" algn="l" rtl="0">
              <a:spcBef>
                <a:spcPts val="0"/>
              </a:spcBef>
              <a:spcAft>
                <a:spcPts val="0"/>
              </a:spcAft>
              <a:buSzPts val="1100"/>
              <a:buNone/>
            </a:pPr>
            <a:endParaRPr sz="1800">
              <a:solidFill>
                <a:schemeClr val="dk1"/>
              </a:solidFill>
            </a:endParaRPr>
          </a:p>
          <a:p>
            <a:pPr marL="457200" lvl="0" indent="0" algn="l" rtl="0">
              <a:spcBef>
                <a:spcPts val="0"/>
              </a:spcBef>
              <a:spcAft>
                <a:spcPts val="0"/>
              </a:spcAft>
              <a:buSzPts val="1100"/>
              <a:buNone/>
            </a:pPr>
            <a:r>
              <a:rPr lang="en" sz="1800">
                <a:solidFill>
                  <a:schemeClr val="dk1"/>
                </a:solidFill>
              </a:rPr>
              <a:t>If you haven’t already, please take time to review the documents today. They are posted on the wiki, and you can get there via th bit.ly link posted here, by the link posted in the fine print at the top of the #connect channel in Slack. </a:t>
            </a:r>
            <a:endParaRPr sz="1800">
              <a:solidFill>
                <a:schemeClr val="dk1"/>
              </a:solidFill>
            </a:endParaRPr>
          </a:p>
          <a:p>
            <a:pPr marL="0" lvl="0" indent="0" algn="l" rtl="0">
              <a:lnSpc>
                <a:spcPct val="100000"/>
              </a:lnSpc>
              <a:spcBef>
                <a:spcPts val="0"/>
              </a:spcBef>
              <a:spcAft>
                <a:spcPts val="0"/>
              </a:spcAft>
              <a:buSzPts val="1100"/>
              <a:buNone/>
            </a:pPr>
            <a:endParaRPr sz="1800">
              <a:solidFill>
                <a:schemeClr val="dk1"/>
              </a:solidFill>
              <a:highlight>
                <a:schemeClr val="lt1"/>
              </a:highlight>
            </a:endParaRPr>
          </a:p>
          <a:p>
            <a:pPr marL="0" lvl="0" indent="0" algn="l" rtl="0">
              <a:lnSpc>
                <a:spcPct val="100000"/>
              </a:lnSpc>
              <a:spcBef>
                <a:spcPts val="36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36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SzPts val="1100"/>
              <a:buNone/>
            </a:pP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80fde728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f80fde7286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We also created a custom Slackbot. You can simply type the phrase “get COC” -- that’s g-e-t space c-o-c -- into any channel in Samvera Slack, and the link will magically appear.</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Here’s a screenshot showing what that looks like.</a:t>
            </a:r>
            <a:endParaRPr sz="1800">
              <a:solidFill>
                <a:schemeClr val="dk1"/>
              </a:solidFill>
            </a:endParaRPr>
          </a:p>
          <a:p>
            <a:pPr marL="0" lvl="0" indent="0" algn="l" rtl="0">
              <a:lnSpc>
                <a:spcPct val="100000"/>
              </a:lnSpc>
              <a:spcBef>
                <a:spcPts val="36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36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SzPts val="1100"/>
              <a:buNone/>
            </a:pP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80fde728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f80fde728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a:solidFill>
                  <a:schemeClr val="dk1"/>
                </a:solidFill>
                <a:highlight>
                  <a:schemeClr val="lt1"/>
                </a:highlight>
              </a:rPr>
              <a:t>With the Code of Conduct and AH policy as a foundation, Samvera community members team up to provide help to those who need it -- any kind of help at all, and especially support in the event someone feels threatened, and there may have been a violation of our Code of Conduct.</a:t>
            </a:r>
            <a:endParaRPr sz="180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highlight>
                  <a:schemeClr val="lt1"/>
                </a:highlight>
              </a:rPr>
              <a:t>	</a:t>
            </a:r>
            <a:endParaRPr sz="1800">
              <a:solidFill>
                <a:schemeClr val="dk1"/>
              </a:solidFill>
              <a:highlight>
                <a:schemeClr val="lt1"/>
              </a:highlight>
            </a:endParaRPr>
          </a:p>
          <a:p>
            <a:pPr marL="0" lvl="0" indent="0" algn="l" rtl="0">
              <a:lnSpc>
                <a:spcPct val="100000"/>
              </a:lnSpc>
              <a:spcBef>
                <a:spcPts val="0"/>
              </a:spcBef>
              <a:spcAft>
                <a:spcPts val="0"/>
              </a:spcAft>
              <a:buSzPts val="1100"/>
              <a:buNone/>
            </a:pPr>
            <a:r>
              <a:rPr lang="en" sz="1800">
                <a:solidFill>
                  <a:schemeClr val="dk1"/>
                </a:solidFill>
                <a:highlight>
                  <a:schemeClr val="lt1"/>
                </a:highlight>
              </a:rPr>
              <a:t>There are several ways to get help:</a:t>
            </a:r>
            <a:endParaRPr sz="1800">
              <a:solidFill>
                <a:schemeClr val="dk1"/>
              </a:solidFill>
              <a:highlight>
                <a:schemeClr val="lt1"/>
              </a:highlight>
            </a:endParaRPr>
          </a:p>
          <a:p>
            <a:pPr marL="0" lvl="0" indent="0" algn="l" rtl="0">
              <a:lnSpc>
                <a:spcPct val="100000"/>
              </a:lnSpc>
              <a:spcBef>
                <a:spcPts val="0"/>
              </a:spcBef>
              <a:spcAft>
                <a:spcPts val="0"/>
              </a:spcAft>
              <a:buSzPts val="1100"/>
              <a:buNone/>
            </a:pPr>
            <a:endParaRPr sz="1800">
              <a:solidFill>
                <a:schemeClr val="dk1"/>
              </a:solidFill>
              <a:highlight>
                <a:schemeClr val="lt1"/>
              </a:highlight>
            </a:endParaRPr>
          </a:p>
          <a:p>
            <a:pPr marL="0" lvl="0" indent="0" algn="l" rtl="0">
              <a:lnSpc>
                <a:spcPct val="100000"/>
              </a:lnSpc>
              <a:spcBef>
                <a:spcPts val="0"/>
              </a:spcBef>
              <a:spcAft>
                <a:spcPts val="0"/>
              </a:spcAft>
              <a:buSzPts val="1100"/>
              <a:buNone/>
            </a:pPr>
            <a:r>
              <a:rPr lang="en" sz="1800">
                <a:solidFill>
                  <a:schemeClr val="dk1"/>
                </a:solidFill>
                <a:highlight>
                  <a:schemeClr val="lt1"/>
                </a:highlight>
              </a:rPr>
              <a:t>Send an email to </a:t>
            </a:r>
            <a:r>
              <a:rPr lang="en" sz="1800" u="sng">
                <a:solidFill>
                  <a:schemeClr val="hlink"/>
                </a:solidFill>
                <a:highlight>
                  <a:schemeClr val="lt1"/>
                </a:highlight>
                <a:hlinkClick r:id="rId3"/>
              </a:rPr>
              <a:t>helpers@samvera.org</a:t>
            </a:r>
            <a:r>
              <a:rPr lang="en" sz="1800">
                <a:solidFill>
                  <a:schemeClr val="dk1"/>
                </a:solidFill>
                <a:highlight>
                  <a:schemeClr val="lt1"/>
                </a:highlight>
              </a:rPr>
              <a:t>. Your message will be received by a small group of vetted volunteers known as the Community Helpers, or just Helpers (their names are shown on the next slide).</a:t>
            </a:r>
            <a:endParaRPr sz="1800">
              <a:solidFill>
                <a:schemeClr val="dk1"/>
              </a:solidFill>
              <a:highlight>
                <a:schemeClr val="lt1"/>
              </a:highlight>
            </a:endParaRPr>
          </a:p>
          <a:p>
            <a:pPr marL="0" lvl="0" indent="0" algn="l" rtl="0">
              <a:lnSpc>
                <a:spcPct val="100000"/>
              </a:lnSpc>
              <a:spcBef>
                <a:spcPts val="0"/>
              </a:spcBef>
              <a:spcAft>
                <a:spcPts val="0"/>
              </a:spcAft>
              <a:buSzPts val="1100"/>
              <a:buNone/>
            </a:pPr>
            <a:endParaRPr sz="1800">
              <a:solidFill>
                <a:schemeClr val="dk1"/>
              </a:solidFill>
              <a:highlight>
                <a:schemeClr val="lt1"/>
              </a:highlight>
            </a:endParaRPr>
          </a:p>
          <a:p>
            <a:pPr marL="0" lvl="0" indent="0" algn="l" rtl="0">
              <a:lnSpc>
                <a:spcPct val="100000"/>
              </a:lnSpc>
              <a:spcBef>
                <a:spcPts val="0"/>
              </a:spcBef>
              <a:spcAft>
                <a:spcPts val="0"/>
              </a:spcAft>
              <a:buSzPts val="1100"/>
              <a:buNone/>
            </a:pPr>
            <a:r>
              <a:rPr lang="en" sz="1800">
                <a:solidFill>
                  <a:schemeClr val="dk1"/>
                </a:solidFill>
                <a:highlight>
                  <a:schemeClr val="lt1"/>
                </a:highlight>
              </a:rPr>
              <a:t>Alternatively you can contact people individually as a private message on Slack or private chat on Zoom. This is likely the fastest way to get help.</a:t>
            </a:r>
            <a:endParaRPr sz="1800">
              <a:solidFill>
                <a:schemeClr val="dk1"/>
              </a:solidFill>
              <a:highlight>
                <a:schemeClr val="lt1"/>
              </a:highlight>
            </a:endParaRPr>
          </a:p>
          <a:p>
            <a:pPr marL="0" lvl="0" indent="0" algn="l" rtl="0">
              <a:lnSpc>
                <a:spcPct val="100000"/>
              </a:lnSpc>
              <a:spcBef>
                <a:spcPts val="36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36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SzPts val="1100"/>
              <a:buNone/>
            </a:pP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80fde728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f80fde7286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a:solidFill>
                  <a:schemeClr val="dk1"/>
                </a:solidFill>
                <a:highlight>
                  <a:schemeClr val="lt1"/>
                </a:highlight>
              </a:rPr>
              <a:t>This slide lists the current, incoming Community Helpers. Look for us online. We should be easy to find with the Community Helper label next to our names and the rainbow emoji on Slack. </a:t>
            </a:r>
            <a:endParaRPr sz="1800">
              <a:solidFill>
                <a:schemeClr val="dk1"/>
              </a:solidFill>
              <a:highlight>
                <a:schemeClr val="lt1"/>
              </a:highlight>
            </a:endParaRPr>
          </a:p>
          <a:p>
            <a:pPr marL="0" lvl="0" indent="0" algn="l" rtl="0">
              <a:lnSpc>
                <a:spcPct val="100000"/>
              </a:lnSpc>
              <a:spcBef>
                <a:spcPts val="0"/>
              </a:spcBef>
              <a:spcAft>
                <a:spcPts val="0"/>
              </a:spcAft>
              <a:buSzPts val="1100"/>
              <a:buNone/>
            </a:pPr>
            <a:endParaRPr sz="1800">
              <a:solidFill>
                <a:schemeClr val="dk1"/>
              </a:solidFill>
              <a:highlight>
                <a:schemeClr val="lt1"/>
              </a:highlight>
            </a:endParaRPr>
          </a:p>
          <a:p>
            <a:pPr marL="0" lvl="0" indent="0" algn="l" rtl="0">
              <a:lnSpc>
                <a:spcPct val="100000"/>
              </a:lnSpc>
              <a:spcBef>
                <a:spcPts val="0"/>
              </a:spcBef>
              <a:spcAft>
                <a:spcPts val="0"/>
              </a:spcAft>
              <a:buSzPts val="1100"/>
              <a:buNone/>
            </a:pPr>
            <a:r>
              <a:rPr lang="en" sz="1800">
                <a:solidFill>
                  <a:schemeClr val="dk1"/>
                </a:solidFill>
                <a:highlight>
                  <a:schemeClr val="lt1"/>
                </a:highlight>
              </a:rPr>
              <a:t>You can also reach out to members of this year’s Connect Program Committee - whose members are listed here.</a:t>
            </a:r>
            <a:endParaRPr sz="1800">
              <a:solidFill>
                <a:schemeClr val="dk1"/>
              </a:solidFill>
            </a:endParaRPr>
          </a:p>
          <a:p>
            <a:pPr marL="0" lvl="0" indent="0" algn="l" rtl="0">
              <a:lnSpc>
                <a:spcPct val="100000"/>
              </a:lnSpc>
              <a:spcBef>
                <a:spcPts val="36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36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SzPts val="1100"/>
              <a:buNone/>
            </a:pPr>
            <a:endParaRPr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80fde728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f80fde7286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a:solidFill>
                  <a:schemeClr val="dk1"/>
                </a:solidFill>
              </a:rPr>
              <a:t>If you are considering reporting a potential Code of Conduct violation, or have already contacted the Helpers about your concern, we suggest you reference this new page recently added to the Samvera wiki. It outlines information about the process and what you can expect as it moves forward. </a:t>
            </a:r>
            <a:br>
              <a:rPr lang="en" sz="1800">
                <a:solidFill>
                  <a:schemeClr val="dk1"/>
                </a:solidFill>
              </a:rPr>
            </a:br>
            <a:br>
              <a:rPr lang="en" sz="1800">
                <a:solidFill>
                  <a:schemeClr val="dk1"/>
                </a:solidFill>
              </a:rPr>
            </a:br>
            <a:r>
              <a:rPr lang="en" sz="1800">
                <a:solidFill>
                  <a:schemeClr val="dk1"/>
                </a:solidFill>
              </a:rPr>
              <a:t>Note that this and all the new documentation posted to the wiki under Samvera Community Safety has a menu of links (the lavender box in the upper right) to the set of related pages to facilitate navigation. And to facilitate understanding, we also included - thanks to Jeremy Friesen - a glossary of terms because there are quite a few new terms involved.</a:t>
            </a:r>
            <a:endParaRPr sz="1800">
              <a:solidFill>
                <a:schemeClr val="dk1"/>
              </a:solidFill>
            </a:endParaRPr>
          </a:p>
          <a:p>
            <a:pPr marL="0" lvl="0" indent="0" algn="l" rtl="0">
              <a:lnSpc>
                <a:spcPct val="100000"/>
              </a:lnSpc>
              <a:spcBef>
                <a:spcPts val="36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36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SzPts val="1100"/>
              <a:buNone/>
            </a:pP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80fde728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f80fde7286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Now I am going to switch gears away from talking about the Code of Conduct and the Anti-Harassment policy as they relate to the events of this week. </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I’ll spend a few minutes reporting out on the work accomplished over the past year that got us to this point.</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It was the purpose of the Samvera Community Safety Working Group, which has been working formally since March of this year, to carry out this work. Namely to:</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Establish clear, formal, documented process for incident response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Modify Samvera Safety Volunteer structure as needed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Review and revise policies as needed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Draft community guidelines.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amvera.atlassian.net/wiki/spaces/samvera/pages/1744470094/Incident+Response+Tea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t.ly/samvera-coc-a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mailto:helpers@samver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samvera.atlassian.net/wiki/spaces/samvera/pages/405211681/Samvera+Community+Helper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amvera.atlassian.net/wiki/spaces/samvera/pages/1814233093/How+to+Report+a+Code+of+Conduct+Viol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mvera.atlassian.net/wiki/spaces/samvera/pages/1182236723/Samvera+Community+Safety+Working+Grou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samvera-fall-font1-1000w.png"/>
          <p:cNvPicPr preferRelativeResize="0"/>
          <p:nvPr/>
        </p:nvPicPr>
        <p:blipFill rotWithShape="1">
          <a:blip r:embed="rId3">
            <a:alphaModFix/>
          </a:blip>
          <a:srcRect/>
          <a:stretch/>
        </p:blipFill>
        <p:spPr>
          <a:xfrm>
            <a:off x="805963" y="124475"/>
            <a:ext cx="7686475" cy="4335149"/>
          </a:xfrm>
          <a:prstGeom prst="rect">
            <a:avLst/>
          </a:prstGeom>
          <a:noFill/>
          <a:ln>
            <a:noFill/>
          </a:ln>
        </p:spPr>
      </p:pic>
      <p:sp>
        <p:nvSpPr>
          <p:cNvPr id="55" name="Google Shape;55;p13"/>
          <p:cNvSpPr txBox="1">
            <a:spLocks noGrp="1"/>
          </p:cNvSpPr>
          <p:nvPr>
            <p:ph type="ctrTitle"/>
          </p:nvPr>
        </p:nvSpPr>
        <p:spPr>
          <a:xfrm>
            <a:off x="4671625" y="625225"/>
            <a:ext cx="43743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5500" i="1">
                <a:solidFill>
                  <a:srgbClr val="85200C"/>
                </a:solidFill>
                <a:latin typeface="Source Sans Pro SemiBold"/>
                <a:ea typeface="Source Sans Pro SemiBold"/>
                <a:cs typeface="Source Sans Pro SemiBold"/>
                <a:sym typeface="Source Sans Pro SemiBold"/>
              </a:rPr>
              <a:t>Participation</a:t>
            </a:r>
            <a:br>
              <a:rPr lang="en" sz="5500" i="1">
                <a:solidFill>
                  <a:srgbClr val="85200C"/>
                </a:solidFill>
                <a:latin typeface="Source Sans Pro SemiBold"/>
                <a:ea typeface="Source Sans Pro SemiBold"/>
                <a:cs typeface="Source Sans Pro SemiBold"/>
                <a:sym typeface="Source Sans Pro SemiBold"/>
              </a:rPr>
            </a:br>
            <a:r>
              <a:rPr lang="en" sz="5500" i="1">
                <a:solidFill>
                  <a:srgbClr val="85200C"/>
                </a:solidFill>
                <a:latin typeface="Source Sans Pro SemiBold"/>
                <a:ea typeface="Source Sans Pro SemiBold"/>
                <a:cs typeface="Source Sans Pro SemiBold"/>
                <a:sym typeface="Source Sans Pro SemiBold"/>
              </a:rPr>
              <a:t>Guide</a:t>
            </a:r>
            <a:endParaRPr sz="5500" i="1">
              <a:solidFill>
                <a:srgbClr val="85200C"/>
              </a:solidFill>
              <a:latin typeface="Source Sans Pro SemiBold"/>
              <a:ea typeface="Source Sans Pro SemiBold"/>
              <a:cs typeface="Source Sans Pro SemiBold"/>
              <a:sym typeface="Source Sans Pro SemiBold"/>
            </a:endParaRPr>
          </a:p>
        </p:txBody>
      </p:sp>
      <p:sp>
        <p:nvSpPr>
          <p:cNvPr id="56" name="Google Shape;56;p13"/>
          <p:cNvSpPr txBox="1"/>
          <p:nvPr/>
        </p:nvSpPr>
        <p:spPr>
          <a:xfrm>
            <a:off x="1138600" y="4644675"/>
            <a:ext cx="7173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85200C"/>
                </a:solidFill>
              </a:rPr>
              <a:t>Presented by Hannah Frost, Stanford University ~ Samvera Connect 2021</a:t>
            </a:r>
            <a:endParaRPr sz="1500" b="1">
              <a:solidFill>
                <a:srgbClr val="85200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858075" y="445025"/>
            <a:ext cx="2974200" cy="5727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Clr>
                <a:srgbClr val="85200C"/>
              </a:buClr>
              <a:buSzPts val="3600"/>
              <a:buFont typeface="Source Sans Pro"/>
              <a:buAutoNum type="arabicPeriod"/>
            </a:pPr>
            <a:r>
              <a:rPr lang="en" sz="3600" b="1">
                <a:solidFill>
                  <a:srgbClr val="85200C"/>
                </a:solidFill>
                <a:latin typeface="Source Sans Pro"/>
                <a:ea typeface="Source Sans Pro"/>
                <a:cs typeface="Source Sans Pro"/>
                <a:sym typeface="Source Sans Pro"/>
              </a:rPr>
              <a:t>Process for Incident Response</a:t>
            </a:r>
            <a:endParaRPr sz="3600" b="1">
              <a:solidFill>
                <a:srgbClr val="85200C"/>
              </a:solidFill>
              <a:latin typeface="Source Sans Pro"/>
              <a:ea typeface="Source Sans Pro"/>
              <a:cs typeface="Source Sans Pro"/>
              <a:sym typeface="Source Sans Pro"/>
            </a:endParaRPr>
          </a:p>
        </p:txBody>
      </p:sp>
      <p:sp>
        <p:nvSpPr>
          <p:cNvPr id="124" name="Google Shape;124;p22"/>
          <p:cNvSpPr txBox="1">
            <a:spLocks noGrp="1"/>
          </p:cNvSpPr>
          <p:nvPr>
            <p:ph type="body" idx="1"/>
          </p:nvPr>
        </p:nvSpPr>
        <p:spPr>
          <a:xfrm>
            <a:off x="5753300" y="2164244"/>
            <a:ext cx="3267000" cy="194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400"/>
              </a:spcBef>
              <a:spcAft>
                <a:spcPts val="0"/>
              </a:spcAft>
              <a:buNone/>
            </a:pPr>
            <a:r>
              <a:rPr lang="en" sz="2300" dirty="0">
                <a:solidFill>
                  <a:schemeClr val="dk1"/>
                </a:solidFill>
                <a:latin typeface="Source Sans Pro"/>
                <a:ea typeface="Source Sans Pro"/>
                <a:cs typeface="Source Sans Pro"/>
                <a:sym typeface="Source Sans Pro"/>
              </a:rPr>
              <a:t>To be reviewed annually</a:t>
            </a:r>
            <a:endParaRPr sz="2300" dirty="0">
              <a:solidFill>
                <a:schemeClr val="dk1"/>
              </a:solidFill>
              <a:latin typeface="Source Sans Pro"/>
              <a:ea typeface="Source Sans Pro"/>
              <a:cs typeface="Source Sans Pro"/>
              <a:sym typeface="Source Sans Pro"/>
            </a:endParaRPr>
          </a:p>
          <a:p>
            <a:pPr marL="0" lvl="0" indent="0" algn="l" rtl="0">
              <a:lnSpc>
                <a:spcPct val="100000"/>
              </a:lnSpc>
              <a:spcBef>
                <a:spcPts val="2400"/>
              </a:spcBef>
              <a:spcAft>
                <a:spcPts val="0"/>
              </a:spcAft>
              <a:buNone/>
            </a:pPr>
            <a:r>
              <a:rPr lang="en" sz="2300" dirty="0">
                <a:solidFill>
                  <a:schemeClr val="dk1"/>
                </a:solidFill>
                <a:latin typeface="Source Sans Pro"/>
                <a:ea typeface="Source Sans Pro"/>
                <a:cs typeface="Source Sans Pro"/>
                <a:sym typeface="Source Sans Pro"/>
              </a:rPr>
              <a:t>PDF available on </a:t>
            </a:r>
            <a:r>
              <a:rPr lang="en" sz="2300" u="sng" dirty="0">
                <a:solidFill>
                  <a:schemeClr val="hlink"/>
                </a:solidFill>
                <a:latin typeface="Source Sans Pro"/>
                <a:ea typeface="Source Sans Pro"/>
                <a:cs typeface="Source Sans Pro"/>
                <a:sym typeface="Source Sans Pro"/>
                <a:hlinkClick r:id="rId3"/>
              </a:rPr>
              <a:t>Response Team Page</a:t>
            </a:r>
            <a:endParaRPr sz="2300" dirty="0">
              <a:solidFill>
                <a:schemeClr val="dk1"/>
              </a:solidFill>
              <a:latin typeface="Source Sans Pro"/>
              <a:ea typeface="Source Sans Pro"/>
              <a:cs typeface="Source Sans Pro"/>
              <a:sym typeface="Source Sans Pro"/>
            </a:endParaRPr>
          </a:p>
        </p:txBody>
      </p:sp>
      <p:pic>
        <p:nvPicPr>
          <p:cNvPr id="125" name="Google Shape;125;p22" descr="samvera-fall-font1-200w.png"/>
          <p:cNvPicPr preferRelativeResize="0"/>
          <p:nvPr/>
        </p:nvPicPr>
        <p:blipFill rotWithShape="1">
          <a:blip r:embed="rId4">
            <a:alphaModFix/>
          </a:blip>
          <a:srcRect/>
          <a:stretch/>
        </p:blipFill>
        <p:spPr>
          <a:xfrm>
            <a:off x="7639075" y="4164521"/>
            <a:ext cx="1263225" cy="713725"/>
          </a:xfrm>
          <a:prstGeom prst="rect">
            <a:avLst/>
          </a:prstGeom>
          <a:noFill/>
          <a:ln>
            <a:noFill/>
          </a:ln>
        </p:spPr>
      </p:pic>
      <p:pic>
        <p:nvPicPr>
          <p:cNvPr id="126" name="Google Shape;126;p22"/>
          <p:cNvPicPr preferRelativeResize="0"/>
          <p:nvPr/>
        </p:nvPicPr>
        <p:blipFill>
          <a:blip r:embed="rId5">
            <a:alphaModFix/>
          </a:blip>
          <a:stretch>
            <a:fillRect/>
          </a:stretch>
        </p:blipFill>
        <p:spPr>
          <a:xfrm>
            <a:off x="194337" y="-47625"/>
            <a:ext cx="5459677" cy="5143501"/>
          </a:xfrm>
          <a:prstGeom prst="rect">
            <a:avLst/>
          </a:prstGeom>
          <a:noFill/>
          <a:ln>
            <a:noFill/>
          </a:ln>
        </p:spPr>
      </p:pic>
      <p:sp>
        <p:nvSpPr>
          <p:cNvPr id="127" name="Google Shape;127;p22"/>
          <p:cNvSpPr txBox="1"/>
          <p:nvPr/>
        </p:nvSpPr>
        <p:spPr>
          <a:xfrm>
            <a:off x="8391725" y="1571575"/>
            <a:ext cx="200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t>✅</a:t>
            </a:r>
            <a:endParaRPr sz="3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5858075" y="445025"/>
            <a:ext cx="2974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600" b="1">
                <a:solidFill>
                  <a:srgbClr val="85200C"/>
                </a:solidFill>
                <a:latin typeface="Source Sans Pro"/>
                <a:ea typeface="Source Sans Pro"/>
                <a:cs typeface="Source Sans Pro"/>
                <a:sym typeface="Source Sans Pro"/>
              </a:rPr>
              <a:t>2. Modify Volunteer Structure</a:t>
            </a:r>
            <a:endParaRPr sz="3600" b="1">
              <a:solidFill>
                <a:srgbClr val="85200C"/>
              </a:solidFill>
              <a:latin typeface="Source Sans Pro"/>
              <a:ea typeface="Source Sans Pro"/>
              <a:cs typeface="Source Sans Pro"/>
              <a:sym typeface="Source Sans Pro"/>
            </a:endParaRPr>
          </a:p>
        </p:txBody>
      </p:sp>
      <p:sp>
        <p:nvSpPr>
          <p:cNvPr id="133" name="Google Shape;133;p23"/>
          <p:cNvSpPr txBox="1">
            <a:spLocks noGrp="1"/>
          </p:cNvSpPr>
          <p:nvPr>
            <p:ph type="body" idx="1"/>
          </p:nvPr>
        </p:nvSpPr>
        <p:spPr>
          <a:xfrm>
            <a:off x="5753300" y="2040872"/>
            <a:ext cx="3267000" cy="194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400"/>
              </a:spcBef>
              <a:spcAft>
                <a:spcPts val="0"/>
              </a:spcAft>
              <a:buNone/>
            </a:pPr>
            <a:r>
              <a:rPr lang="en" sz="2300" dirty="0">
                <a:solidFill>
                  <a:schemeClr val="dk1"/>
                </a:solidFill>
                <a:latin typeface="Source Sans Pro"/>
                <a:ea typeface="Source Sans Pro"/>
                <a:cs typeface="Source Sans Pro"/>
                <a:sym typeface="Source Sans Pro"/>
              </a:rPr>
              <a:t>Split and delineate roles of Helpers &amp; Responders</a:t>
            </a:r>
            <a:endParaRPr sz="2300" dirty="0">
              <a:solidFill>
                <a:schemeClr val="dk1"/>
              </a:solidFill>
              <a:latin typeface="Source Sans Pro"/>
              <a:ea typeface="Source Sans Pro"/>
              <a:cs typeface="Source Sans Pro"/>
              <a:sym typeface="Source Sans Pro"/>
            </a:endParaRPr>
          </a:p>
          <a:p>
            <a:pPr marL="0" lvl="0" indent="0" algn="l" rtl="0">
              <a:lnSpc>
                <a:spcPct val="100000"/>
              </a:lnSpc>
              <a:spcBef>
                <a:spcPts val="2400"/>
              </a:spcBef>
              <a:spcAft>
                <a:spcPts val="0"/>
              </a:spcAft>
              <a:buNone/>
            </a:pPr>
            <a:r>
              <a:rPr lang="en" sz="2300" dirty="0">
                <a:solidFill>
                  <a:schemeClr val="dk1"/>
                </a:solidFill>
                <a:latin typeface="Source Sans Pro"/>
                <a:ea typeface="Source Sans Pro"/>
                <a:cs typeface="Source Sans Pro"/>
                <a:sym typeface="Source Sans Pro"/>
              </a:rPr>
              <a:t>Codify soliciting, vetting, and terms</a:t>
            </a:r>
            <a:endParaRPr sz="2300" dirty="0">
              <a:solidFill>
                <a:schemeClr val="dk1"/>
              </a:solidFill>
              <a:latin typeface="Source Sans Pro"/>
              <a:ea typeface="Source Sans Pro"/>
              <a:cs typeface="Source Sans Pro"/>
              <a:sym typeface="Source Sans Pro"/>
            </a:endParaRPr>
          </a:p>
        </p:txBody>
      </p:sp>
      <p:pic>
        <p:nvPicPr>
          <p:cNvPr id="134" name="Google Shape;134;p23" descr="samvera-fall-font1-200w.png"/>
          <p:cNvPicPr preferRelativeResize="0"/>
          <p:nvPr/>
        </p:nvPicPr>
        <p:blipFill rotWithShape="1">
          <a:blip r:embed="rId3">
            <a:alphaModFix/>
          </a:blip>
          <a:srcRect/>
          <a:stretch/>
        </p:blipFill>
        <p:spPr>
          <a:xfrm>
            <a:off x="7639075" y="4164521"/>
            <a:ext cx="1263225" cy="713725"/>
          </a:xfrm>
          <a:prstGeom prst="rect">
            <a:avLst/>
          </a:prstGeom>
          <a:noFill/>
          <a:ln>
            <a:noFill/>
          </a:ln>
        </p:spPr>
      </p:pic>
      <p:sp>
        <p:nvSpPr>
          <p:cNvPr id="135" name="Google Shape;135;p23"/>
          <p:cNvSpPr txBox="1"/>
          <p:nvPr/>
        </p:nvSpPr>
        <p:spPr>
          <a:xfrm>
            <a:off x="8391725" y="1571575"/>
            <a:ext cx="200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t>✅</a:t>
            </a:r>
            <a:endParaRPr sz="3400"/>
          </a:p>
        </p:txBody>
      </p:sp>
      <p:pic>
        <p:nvPicPr>
          <p:cNvPr id="136" name="Google Shape;136;p23"/>
          <p:cNvPicPr preferRelativeResize="0"/>
          <p:nvPr/>
        </p:nvPicPr>
        <p:blipFill>
          <a:blip r:embed="rId4">
            <a:alphaModFix/>
          </a:blip>
          <a:stretch>
            <a:fillRect/>
          </a:stretch>
        </p:blipFill>
        <p:spPr>
          <a:xfrm>
            <a:off x="152400" y="685800"/>
            <a:ext cx="5448501" cy="3591563"/>
          </a:xfrm>
          <a:prstGeom prst="rect">
            <a:avLst/>
          </a:prstGeom>
          <a:noFill/>
          <a:ln>
            <a:noFill/>
          </a:ln>
          <a:effectLst>
            <a:outerShdw blurRad="57150" dist="19050" dir="5400000" algn="bl" rotWithShape="0">
              <a:srgbClr val="000000">
                <a:alpha val="50000"/>
              </a:srgbClr>
            </a:outerShdw>
          </a:effectLst>
        </p:spPr>
      </p:pic>
      <p:pic>
        <p:nvPicPr>
          <p:cNvPr id="137" name="Google Shape;137;p23"/>
          <p:cNvPicPr preferRelativeResize="0"/>
          <p:nvPr/>
        </p:nvPicPr>
        <p:blipFill>
          <a:blip r:embed="rId5">
            <a:alphaModFix/>
          </a:blip>
          <a:stretch>
            <a:fillRect/>
          </a:stretch>
        </p:blipFill>
        <p:spPr>
          <a:xfrm>
            <a:off x="1589100" y="2866900"/>
            <a:ext cx="4164199" cy="21424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5858075" y="445025"/>
            <a:ext cx="3209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600" b="1">
                <a:solidFill>
                  <a:srgbClr val="85200C"/>
                </a:solidFill>
                <a:latin typeface="Source Sans Pro"/>
                <a:ea typeface="Source Sans Pro"/>
                <a:cs typeface="Source Sans Pro"/>
                <a:sym typeface="Source Sans Pro"/>
              </a:rPr>
              <a:t>3. Review and Revise Policies</a:t>
            </a:r>
            <a:endParaRPr sz="3600" b="1">
              <a:solidFill>
                <a:srgbClr val="85200C"/>
              </a:solidFill>
              <a:latin typeface="Source Sans Pro"/>
              <a:ea typeface="Source Sans Pro"/>
              <a:cs typeface="Source Sans Pro"/>
              <a:sym typeface="Source Sans Pro"/>
            </a:endParaRPr>
          </a:p>
        </p:txBody>
      </p:sp>
      <p:sp>
        <p:nvSpPr>
          <p:cNvPr id="143" name="Google Shape;143;p24"/>
          <p:cNvSpPr txBox="1">
            <a:spLocks noGrp="1"/>
          </p:cNvSpPr>
          <p:nvPr>
            <p:ph type="body" idx="1"/>
          </p:nvPr>
        </p:nvSpPr>
        <p:spPr>
          <a:xfrm>
            <a:off x="5753300" y="1271613"/>
            <a:ext cx="3267000" cy="194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400"/>
              </a:spcBef>
              <a:spcAft>
                <a:spcPts val="0"/>
              </a:spcAft>
              <a:buNone/>
            </a:pPr>
            <a:r>
              <a:rPr lang="en" sz="2300" dirty="0">
                <a:solidFill>
                  <a:schemeClr val="dk1"/>
                </a:solidFill>
                <a:latin typeface="Source Sans Pro"/>
                <a:ea typeface="Source Sans Pro"/>
                <a:cs typeface="Source Sans Pro"/>
                <a:sym typeface="Source Sans Pro"/>
              </a:rPr>
              <a:t>Combine into one document; edit for clarity, redundant language</a:t>
            </a:r>
            <a:endParaRPr sz="2300" dirty="0">
              <a:solidFill>
                <a:schemeClr val="dk1"/>
              </a:solidFill>
              <a:latin typeface="Source Sans Pro"/>
              <a:ea typeface="Source Sans Pro"/>
              <a:cs typeface="Source Sans Pro"/>
              <a:sym typeface="Source Sans Pro"/>
            </a:endParaRPr>
          </a:p>
          <a:p>
            <a:pPr marL="0" lvl="0" indent="0" algn="l" rtl="0">
              <a:lnSpc>
                <a:spcPct val="100000"/>
              </a:lnSpc>
              <a:spcBef>
                <a:spcPts val="2400"/>
              </a:spcBef>
              <a:spcAft>
                <a:spcPts val="0"/>
              </a:spcAft>
              <a:buNone/>
            </a:pPr>
            <a:r>
              <a:rPr lang="en" sz="2300" dirty="0">
                <a:solidFill>
                  <a:schemeClr val="dk1"/>
                </a:solidFill>
                <a:latin typeface="Source Sans Pro"/>
                <a:ea typeface="Source Sans Pro"/>
                <a:cs typeface="Source Sans Pro"/>
                <a:sym typeface="Source Sans Pro"/>
              </a:rPr>
              <a:t>Readily available and reviewed annually</a:t>
            </a:r>
            <a:endParaRPr sz="2300" dirty="0">
              <a:solidFill>
                <a:schemeClr val="dk1"/>
              </a:solidFill>
              <a:latin typeface="Source Sans Pro"/>
              <a:ea typeface="Source Sans Pro"/>
              <a:cs typeface="Source Sans Pro"/>
              <a:sym typeface="Source Sans Pro"/>
            </a:endParaRPr>
          </a:p>
        </p:txBody>
      </p:sp>
      <p:pic>
        <p:nvPicPr>
          <p:cNvPr id="144" name="Google Shape;144;p24" descr="samvera-fall-font1-200w.png"/>
          <p:cNvPicPr preferRelativeResize="0"/>
          <p:nvPr/>
        </p:nvPicPr>
        <p:blipFill rotWithShape="1">
          <a:blip r:embed="rId3">
            <a:alphaModFix/>
          </a:blip>
          <a:srcRect/>
          <a:stretch/>
        </p:blipFill>
        <p:spPr>
          <a:xfrm>
            <a:off x="7639075" y="4164521"/>
            <a:ext cx="1263225" cy="713725"/>
          </a:xfrm>
          <a:prstGeom prst="rect">
            <a:avLst/>
          </a:prstGeom>
          <a:noFill/>
          <a:ln>
            <a:noFill/>
          </a:ln>
        </p:spPr>
      </p:pic>
      <p:sp>
        <p:nvSpPr>
          <p:cNvPr id="145" name="Google Shape;145;p24"/>
          <p:cNvSpPr txBox="1"/>
          <p:nvPr/>
        </p:nvSpPr>
        <p:spPr>
          <a:xfrm>
            <a:off x="8391725" y="1571575"/>
            <a:ext cx="200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t>✅</a:t>
            </a:r>
            <a:endParaRPr sz="3400"/>
          </a:p>
        </p:txBody>
      </p:sp>
      <p:pic>
        <p:nvPicPr>
          <p:cNvPr id="146" name="Google Shape;146;p24"/>
          <p:cNvPicPr preferRelativeResize="0"/>
          <p:nvPr/>
        </p:nvPicPr>
        <p:blipFill>
          <a:blip r:embed="rId4">
            <a:alphaModFix/>
          </a:blip>
          <a:stretch>
            <a:fillRect/>
          </a:stretch>
        </p:blipFill>
        <p:spPr>
          <a:xfrm>
            <a:off x="152400" y="152400"/>
            <a:ext cx="5448499" cy="469563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5858075" y="445025"/>
            <a:ext cx="3105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600" b="1">
                <a:solidFill>
                  <a:srgbClr val="85200C"/>
                </a:solidFill>
                <a:latin typeface="Source Sans Pro"/>
                <a:ea typeface="Source Sans Pro"/>
                <a:cs typeface="Source Sans Pro"/>
                <a:sym typeface="Source Sans Pro"/>
              </a:rPr>
              <a:t>4. Community guidelines</a:t>
            </a:r>
            <a:endParaRPr sz="3600" b="1">
              <a:solidFill>
                <a:srgbClr val="85200C"/>
              </a:solidFill>
              <a:latin typeface="Source Sans Pro"/>
              <a:ea typeface="Source Sans Pro"/>
              <a:cs typeface="Source Sans Pro"/>
              <a:sym typeface="Source Sans Pro"/>
            </a:endParaRPr>
          </a:p>
        </p:txBody>
      </p:sp>
      <p:sp>
        <p:nvSpPr>
          <p:cNvPr id="152" name="Google Shape;152;p25"/>
          <p:cNvSpPr txBox="1">
            <a:spLocks noGrp="1"/>
          </p:cNvSpPr>
          <p:nvPr>
            <p:ph type="body" idx="1"/>
          </p:nvPr>
        </p:nvSpPr>
        <p:spPr>
          <a:xfrm>
            <a:off x="5915300" y="1714300"/>
            <a:ext cx="3105000" cy="194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400"/>
              </a:spcBef>
              <a:spcAft>
                <a:spcPts val="0"/>
              </a:spcAft>
              <a:buNone/>
            </a:pPr>
            <a:r>
              <a:rPr lang="en" sz="2300">
                <a:solidFill>
                  <a:schemeClr val="dk1"/>
                </a:solidFill>
                <a:latin typeface="Source Sans Pro"/>
                <a:ea typeface="Source Sans Pro"/>
                <a:cs typeface="Source Sans Pro"/>
                <a:sym typeface="Source Sans Pro"/>
              </a:rPr>
              <a:t>Still pending</a:t>
            </a:r>
            <a:endParaRPr sz="2300">
              <a:solidFill>
                <a:schemeClr val="dk1"/>
              </a:solidFill>
              <a:latin typeface="Source Sans Pro"/>
              <a:ea typeface="Source Sans Pro"/>
              <a:cs typeface="Source Sans Pro"/>
              <a:sym typeface="Source Sans Pro"/>
            </a:endParaRPr>
          </a:p>
        </p:txBody>
      </p:sp>
      <p:pic>
        <p:nvPicPr>
          <p:cNvPr id="153" name="Google Shape;153;p25" descr="samvera-fall-font1-200w.png"/>
          <p:cNvPicPr preferRelativeResize="0"/>
          <p:nvPr/>
        </p:nvPicPr>
        <p:blipFill rotWithShape="1">
          <a:blip r:embed="rId3">
            <a:alphaModFix/>
          </a:blip>
          <a:srcRect/>
          <a:stretch/>
        </p:blipFill>
        <p:spPr>
          <a:xfrm>
            <a:off x="7639075" y="4164521"/>
            <a:ext cx="1263225" cy="713725"/>
          </a:xfrm>
          <a:prstGeom prst="rect">
            <a:avLst/>
          </a:prstGeom>
          <a:noFill/>
          <a:ln>
            <a:noFill/>
          </a:ln>
        </p:spPr>
      </p:pic>
      <p:sp>
        <p:nvSpPr>
          <p:cNvPr id="154" name="Google Shape;154;p25"/>
          <p:cNvSpPr txBox="1"/>
          <p:nvPr/>
        </p:nvSpPr>
        <p:spPr>
          <a:xfrm>
            <a:off x="8391725" y="1571575"/>
            <a:ext cx="2009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p>
        </p:txBody>
      </p:sp>
      <p:pic>
        <p:nvPicPr>
          <p:cNvPr id="155" name="Google Shape;155;p25"/>
          <p:cNvPicPr preferRelativeResize="0"/>
          <p:nvPr/>
        </p:nvPicPr>
        <p:blipFill>
          <a:blip r:embed="rId4">
            <a:alphaModFix/>
          </a:blip>
          <a:stretch>
            <a:fillRect/>
          </a:stretch>
        </p:blipFill>
        <p:spPr>
          <a:xfrm>
            <a:off x="1380475" y="1143000"/>
            <a:ext cx="2962925" cy="2962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i="1">
                <a:solidFill>
                  <a:srgbClr val="85200C"/>
                </a:solidFill>
                <a:latin typeface="Source Sans Pro"/>
                <a:ea typeface="Source Sans Pro"/>
                <a:cs typeface="Source Sans Pro"/>
                <a:sym typeface="Source Sans Pro"/>
              </a:rPr>
              <a:t>The Community Safety Working Group</a:t>
            </a:r>
            <a:endParaRPr sz="3600" b="1" i="1">
              <a:solidFill>
                <a:srgbClr val="85200C"/>
              </a:solidFill>
              <a:latin typeface="Source Sans Pro"/>
              <a:ea typeface="Source Sans Pro"/>
              <a:cs typeface="Source Sans Pro"/>
              <a:sym typeface="Source Sans Pro"/>
            </a:endParaRPr>
          </a:p>
        </p:txBody>
      </p:sp>
      <p:sp>
        <p:nvSpPr>
          <p:cNvPr id="161" name="Google Shape;161;p26"/>
          <p:cNvSpPr txBox="1">
            <a:spLocks noGrp="1"/>
          </p:cNvSpPr>
          <p:nvPr>
            <p:ph type="body" idx="1"/>
          </p:nvPr>
        </p:nvSpPr>
        <p:spPr>
          <a:xfrm>
            <a:off x="464100" y="1152475"/>
            <a:ext cx="3273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400"/>
              </a:spcBef>
              <a:spcAft>
                <a:spcPts val="0"/>
              </a:spcAft>
              <a:buNone/>
            </a:pPr>
            <a:r>
              <a:rPr lang="en" sz="3000">
                <a:solidFill>
                  <a:schemeClr val="dk1"/>
                </a:solidFill>
                <a:latin typeface="Source Sans Pro"/>
                <a:ea typeface="Source Sans Pro"/>
                <a:cs typeface="Source Sans Pro"/>
                <a:sym typeface="Source Sans Pro"/>
              </a:rPr>
              <a:t>Chris Awre</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Jon Cameron</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Jeremy Friesen</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Hannah Frost</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Jessica Hilt</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Nabeela Jaffer</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Michael B. Klein</a:t>
            </a:r>
            <a:br>
              <a:rPr lang="en" sz="3000">
                <a:solidFill>
                  <a:schemeClr val="dk1"/>
                </a:solidFill>
                <a:latin typeface="Source Sans Pro"/>
                <a:ea typeface="Source Sans Pro"/>
                <a:cs typeface="Source Sans Pro"/>
                <a:sym typeface="Source Sans Pro"/>
              </a:rPr>
            </a:br>
            <a:endParaRPr sz="3000">
              <a:solidFill>
                <a:schemeClr val="dk1"/>
              </a:solidFill>
              <a:latin typeface="Source Sans Pro"/>
              <a:ea typeface="Source Sans Pro"/>
              <a:cs typeface="Source Sans Pro"/>
              <a:sym typeface="Source Sans Pro"/>
            </a:endParaRPr>
          </a:p>
        </p:txBody>
      </p:sp>
      <p:pic>
        <p:nvPicPr>
          <p:cNvPr id="162" name="Google Shape;162;p26" descr="samvera-fall-font1-200w.png"/>
          <p:cNvPicPr preferRelativeResize="0"/>
          <p:nvPr/>
        </p:nvPicPr>
        <p:blipFill rotWithShape="1">
          <a:blip r:embed="rId3">
            <a:alphaModFix/>
          </a:blip>
          <a:srcRect/>
          <a:stretch/>
        </p:blipFill>
        <p:spPr>
          <a:xfrm>
            <a:off x="7639075" y="4164521"/>
            <a:ext cx="1263225" cy="713725"/>
          </a:xfrm>
          <a:prstGeom prst="rect">
            <a:avLst/>
          </a:prstGeom>
          <a:noFill/>
          <a:ln>
            <a:noFill/>
          </a:ln>
        </p:spPr>
      </p:pic>
      <p:sp>
        <p:nvSpPr>
          <p:cNvPr id="163" name="Google Shape;163;p26"/>
          <p:cNvSpPr txBox="1"/>
          <p:nvPr/>
        </p:nvSpPr>
        <p:spPr>
          <a:xfrm>
            <a:off x="3605850" y="1152475"/>
            <a:ext cx="3562500" cy="3632700"/>
          </a:xfrm>
          <a:prstGeom prst="rect">
            <a:avLst/>
          </a:prstGeom>
          <a:noFill/>
          <a:ln>
            <a:noFill/>
          </a:ln>
        </p:spPr>
        <p:txBody>
          <a:bodyPr spcFirstLastPara="1" wrap="square" lIns="91425" tIns="91425" rIns="91425" bIns="91425" anchor="t" anchorCtr="0">
            <a:spAutoFit/>
          </a:bodyPr>
          <a:lstStyle/>
          <a:p>
            <a:pPr marL="0" lvl="0" indent="0" algn="l" rtl="0">
              <a:spcBef>
                <a:spcPts val="2400"/>
              </a:spcBef>
              <a:spcAft>
                <a:spcPts val="0"/>
              </a:spcAft>
              <a:buClr>
                <a:schemeClr val="dk1"/>
              </a:buClr>
              <a:buSzPts val="1100"/>
              <a:buFont typeface="Arial"/>
              <a:buNone/>
            </a:pPr>
            <a:r>
              <a:rPr lang="en" sz="3000">
                <a:solidFill>
                  <a:schemeClr val="dk1"/>
                </a:solidFill>
                <a:latin typeface="Source Sans Pro"/>
                <a:ea typeface="Source Sans Pro"/>
                <a:cs typeface="Source Sans Pro"/>
                <a:sym typeface="Source Sans Pro"/>
              </a:rPr>
              <a:t>Heather Greer Klein</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Kevin Kochanski</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Brian McBride</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Rosalyn Metz</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Alicia Morris</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Bess Sadler</a:t>
            </a:r>
            <a:br>
              <a:rPr lang="en" sz="3000">
                <a:solidFill>
                  <a:schemeClr val="dk1"/>
                </a:solidFill>
                <a:latin typeface="Source Sans Pro"/>
                <a:ea typeface="Source Sans Pro"/>
                <a:cs typeface="Source Sans Pro"/>
                <a:sym typeface="Source Sans Pro"/>
              </a:rPr>
            </a:br>
            <a:r>
              <a:rPr lang="en" sz="3000">
                <a:solidFill>
                  <a:schemeClr val="dk1"/>
                </a:solidFill>
                <a:latin typeface="Source Sans Pro"/>
                <a:ea typeface="Source Sans Pro"/>
                <a:cs typeface="Source Sans Pro"/>
                <a:sym typeface="Source Sans Pro"/>
              </a:rPr>
              <a:t>Simeon Warner</a:t>
            </a:r>
            <a:endParaRPr sz="30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p>
        </p:txBody>
      </p:sp>
      <p:sp>
        <p:nvSpPr>
          <p:cNvPr id="164" name="Google Shape;164;p26"/>
          <p:cNvSpPr/>
          <p:nvPr/>
        </p:nvSpPr>
        <p:spPr>
          <a:xfrm rot="-1229368">
            <a:off x="6102982" y="2139225"/>
            <a:ext cx="2810289" cy="1135253"/>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t>Thank you for all your hard work!</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311700" y="445025"/>
            <a:ext cx="8520600" cy="2756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3600" b="1" i="1">
                <a:solidFill>
                  <a:srgbClr val="85200C"/>
                </a:solidFill>
                <a:latin typeface="Source Sans Pro"/>
                <a:ea typeface="Source Sans Pro"/>
                <a:cs typeface="Source Sans Pro"/>
                <a:sym typeface="Source Sans Pro"/>
              </a:rPr>
              <a:t>Thanks for your attention.</a:t>
            </a:r>
            <a:br>
              <a:rPr lang="en" sz="3600" b="1" i="1">
                <a:solidFill>
                  <a:srgbClr val="85200C"/>
                </a:solidFill>
                <a:latin typeface="Source Sans Pro"/>
                <a:ea typeface="Source Sans Pro"/>
                <a:cs typeface="Source Sans Pro"/>
                <a:sym typeface="Source Sans Pro"/>
              </a:rPr>
            </a:br>
            <a:r>
              <a:rPr lang="en" sz="3600" b="1" i="1">
                <a:solidFill>
                  <a:srgbClr val="85200C"/>
                </a:solidFill>
                <a:latin typeface="Source Sans Pro"/>
                <a:ea typeface="Source Sans Pro"/>
                <a:cs typeface="Source Sans Pro"/>
                <a:sym typeface="Source Sans Pro"/>
              </a:rPr>
              <a:t>Questions?</a:t>
            </a:r>
            <a:endParaRPr sz="3600" b="1" i="1">
              <a:solidFill>
                <a:srgbClr val="85200C"/>
              </a:solidFill>
              <a:latin typeface="Source Sans Pro"/>
              <a:ea typeface="Source Sans Pro"/>
              <a:cs typeface="Source Sans Pro"/>
              <a:sym typeface="Source Sans Pro"/>
            </a:endParaRPr>
          </a:p>
        </p:txBody>
      </p:sp>
      <p:pic>
        <p:nvPicPr>
          <p:cNvPr id="170" name="Google Shape;170;p27" descr="samvera-fall-font1-200w.png"/>
          <p:cNvPicPr preferRelativeResize="0"/>
          <p:nvPr/>
        </p:nvPicPr>
        <p:blipFill rotWithShape="1">
          <a:blip r:embed="rId3">
            <a:alphaModFix/>
          </a:blip>
          <a:srcRect/>
          <a:stretch/>
        </p:blipFill>
        <p:spPr>
          <a:xfrm>
            <a:off x="7639075" y="4164521"/>
            <a:ext cx="1263225" cy="713725"/>
          </a:xfrm>
          <a:prstGeom prst="rect">
            <a:avLst/>
          </a:prstGeom>
          <a:noFill/>
          <a:ln>
            <a:noFill/>
          </a:ln>
        </p:spPr>
      </p:pic>
      <p:sp>
        <p:nvSpPr>
          <p:cNvPr id="171" name="Google Shape;171;p27"/>
          <p:cNvSpPr/>
          <p:nvPr/>
        </p:nvSpPr>
        <p:spPr>
          <a:xfrm rot="-1233775">
            <a:off x="281205" y="2480099"/>
            <a:ext cx="3323615" cy="2264750"/>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980000"/>
                </a:solidFill>
              </a:rPr>
              <a:t>Have fun Connecting!</a:t>
            </a:r>
            <a:endParaRPr sz="2000" b="1">
              <a:solidFill>
                <a:srgbClr val="98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i="1">
                <a:solidFill>
                  <a:srgbClr val="85200C"/>
                </a:solidFill>
                <a:latin typeface="Source Sans Pro"/>
                <a:ea typeface="Source Sans Pro"/>
                <a:cs typeface="Source Sans Pro"/>
                <a:sym typeface="Source Sans Pro"/>
              </a:rPr>
              <a:t>Community Values</a:t>
            </a:r>
            <a:endParaRPr sz="3600" b="1" i="1">
              <a:solidFill>
                <a:srgbClr val="85200C"/>
              </a:solidFill>
              <a:latin typeface="Source Sans Pro"/>
              <a:ea typeface="Source Sans Pro"/>
              <a:cs typeface="Source Sans Pro"/>
              <a:sym typeface="Source Sans Pro"/>
            </a:endParaRP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Clr>
                <a:schemeClr val="dk1"/>
              </a:buClr>
              <a:buSzPts val="3000"/>
              <a:buFont typeface="Source Sans Pro"/>
              <a:buChar char="●"/>
            </a:pPr>
            <a:r>
              <a:rPr lang="en" sz="3000">
                <a:solidFill>
                  <a:schemeClr val="dk1"/>
                </a:solidFill>
                <a:latin typeface="Source Sans Pro"/>
                <a:ea typeface="Source Sans Pro"/>
                <a:cs typeface="Source Sans Pro"/>
                <a:sym typeface="Source Sans Pro"/>
              </a:rPr>
              <a:t>Agility &amp; Responsiveness to change</a:t>
            </a:r>
            <a:endParaRPr sz="3000">
              <a:solidFill>
                <a:schemeClr val="dk1"/>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chemeClr val="dk1"/>
              </a:buClr>
              <a:buSzPts val="3000"/>
              <a:buFont typeface="Source Sans Pro"/>
              <a:buChar char="●"/>
            </a:pPr>
            <a:r>
              <a:rPr lang="en" sz="3000">
                <a:solidFill>
                  <a:schemeClr val="dk1"/>
                </a:solidFill>
                <a:latin typeface="Source Sans Pro"/>
                <a:ea typeface="Source Sans Pro"/>
                <a:cs typeface="Source Sans Pro"/>
                <a:sym typeface="Source Sans Pro"/>
              </a:rPr>
              <a:t>Transparency &amp; Openness</a:t>
            </a:r>
            <a:endParaRPr sz="3000">
              <a:solidFill>
                <a:schemeClr val="dk1"/>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chemeClr val="dk1"/>
              </a:buClr>
              <a:buSzPts val="3000"/>
              <a:buFont typeface="Source Sans Pro"/>
              <a:buChar char="●"/>
            </a:pPr>
            <a:r>
              <a:rPr lang="en" sz="3000">
                <a:solidFill>
                  <a:schemeClr val="dk1"/>
                </a:solidFill>
                <a:latin typeface="Source Sans Pro"/>
                <a:ea typeface="Source Sans Pro"/>
                <a:cs typeface="Source Sans Pro"/>
                <a:sym typeface="Source Sans Pro"/>
              </a:rPr>
              <a:t>Learning &amp; Innovation</a:t>
            </a:r>
            <a:endParaRPr sz="3000">
              <a:solidFill>
                <a:schemeClr val="dk1"/>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chemeClr val="dk1"/>
              </a:buClr>
              <a:buSzPts val="3000"/>
              <a:buFont typeface="Source Sans Pro"/>
              <a:buChar char="●"/>
            </a:pPr>
            <a:r>
              <a:rPr lang="en" sz="3000">
                <a:solidFill>
                  <a:schemeClr val="dk1"/>
                </a:solidFill>
                <a:latin typeface="Source Sans Pro"/>
                <a:ea typeface="Source Sans Pro"/>
                <a:cs typeface="Source Sans Pro"/>
                <a:sym typeface="Source Sans Pro"/>
              </a:rPr>
              <a:t>Respect &amp; Collaboration</a:t>
            </a:r>
            <a:endParaRPr sz="3000">
              <a:solidFill>
                <a:schemeClr val="dk1"/>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chemeClr val="dk1"/>
              </a:buClr>
              <a:buSzPts val="3000"/>
              <a:buFont typeface="Source Sans Pro"/>
              <a:buChar char="●"/>
            </a:pPr>
            <a:r>
              <a:rPr lang="en" sz="3000">
                <a:solidFill>
                  <a:schemeClr val="dk1"/>
                </a:solidFill>
                <a:latin typeface="Source Sans Pro"/>
                <a:ea typeface="Source Sans Pro"/>
                <a:cs typeface="Source Sans Pro"/>
                <a:sym typeface="Source Sans Pro"/>
              </a:rPr>
              <a:t>Participation &amp; Contribution</a:t>
            </a:r>
            <a:endParaRPr/>
          </a:p>
        </p:txBody>
      </p:sp>
      <p:pic>
        <p:nvPicPr>
          <p:cNvPr id="63" name="Google Shape;63;p14" descr="samvera-fall-font1-200w.png"/>
          <p:cNvPicPr preferRelativeResize="0"/>
          <p:nvPr/>
        </p:nvPicPr>
        <p:blipFill rotWithShape="1">
          <a:blip r:embed="rId3">
            <a:alphaModFix/>
          </a:blip>
          <a:srcRect/>
          <a:stretch/>
        </p:blipFill>
        <p:spPr>
          <a:xfrm>
            <a:off x="7639075" y="4164521"/>
            <a:ext cx="1263225" cy="713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671500" cy="1442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i="1">
                <a:solidFill>
                  <a:srgbClr val="85200C"/>
                </a:solidFill>
                <a:latin typeface="Source Sans Pro"/>
                <a:ea typeface="Source Sans Pro"/>
                <a:cs typeface="Source Sans Pro"/>
                <a:sym typeface="Source Sans Pro"/>
              </a:rPr>
              <a:t>Code of Conduct &amp; Anti-Harassment Policy</a:t>
            </a:r>
            <a:endParaRPr sz="3600" b="1" i="1">
              <a:solidFill>
                <a:srgbClr val="85200C"/>
              </a:solidFill>
              <a:latin typeface="Source Sans Pro"/>
              <a:ea typeface="Source Sans Pro"/>
              <a:cs typeface="Source Sans Pro"/>
              <a:sym typeface="Source Sans Pro"/>
            </a:endParaRPr>
          </a:p>
        </p:txBody>
      </p:sp>
      <p:sp>
        <p:nvSpPr>
          <p:cNvPr id="69" name="Google Shape;69;p15"/>
          <p:cNvSpPr txBox="1">
            <a:spLocks noGrp="1"/>
          </p:cNvSpPr>
          <p:nvPr>
            <p:ph type="body" idx="1"/>
          </p:nvPr>
        </p:nvSpPr>
        <p:spPr>
          <a:xfrm>
            <a:off x="311700" y="1230275"/>
            <a:ext cx="8520600" cy="33387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2400"/>
              </a:spcBef>
              <a:spcAft>
                <a:spcPts val="0"/>
              </a:spcAft>
              <a:buClr>
                <a:schemeClr val="dk1"/>
              </a:buClr>
              <a:buSzPts val="2600"/>
              <a:buFont typeface="Source Sans Pro"/>
              <a:buChar char="●"/>
            </a:pPr>
            <a:r>
              <a:rPr lang="en" sz="2600">
                <a:solidFill>
                  <a:schemeClr val="dk1"/>
                </a:solidFill>
                <a:latin typeface="Source Sans Pro"/>
                <a:ea typeface="Source Sans Pro"/>
                <a:cs typeface="Source Sans Pro"/>
                <a:sym typeface="Source Sans Pro"/>
              </a:rPr>
              <a:t>It’s been updated!</a:t>
            </a:r>
            <a:endParaRPr sz="2600">
              <a:solidFill>
                <a:schemeClr val="dk1"/>
              </a:solidFill>
              <a:latin typeface="Source Sans Pro"/>
              <a:ea typeface="Source Sans Pro"/>
              <a:cs typeface="Source Sans Pro"/>
              <a:sym typeface="Source Sans Pro"/>
            </a:endParaRPr>
          </a:p>
          <a:p>
            <a:pPr marL="457200" lvl="0" indent="-393700" algn="l" rtl="0">
              <a:lnSpc>
                <a:spcPct val="115000"/>
              </a:lnSpc>
              <a:spcBef>
                <a:spcPts val="0"/>
              </a:spcBef>
              <a:spcAft>
                <a:spcPts val="0"/>
              </a:spcAft>
              <a:buClr>
                <a:schemeClr val="dk1"/>
              </a:buClr>
              <a:buSzPts val="2600"/>
              <a:buFont typeface="Source Sans Pro"/>
              <a:buChar char="●"/>
            </a:pPr>
            <a:r>
              <a:rPr lang="en" sz="2600">
                <a:solidFill>
                  <a:schemeClr val="dk1"/>
                </a:solidFill>
                <a:latin typeface="Source Sans Pro"/>
                <a:ea typeface="Source Sans Pro"/>
                <a:cs typeface="Source Sans Pro"/>
                <a:sym typeface="Source Sans Pro"/>
              </a:rPr>
              <a:t>You agreed to comply when registering for this event</a:t>
            </a:r>
            <a:endParaRPr sz="2600">
              <a:solidFill>
                <a:schemeClr val="dk1"/>
              </a:solidFill>
              <a:latin typeface="Source Sans Pro"/>
              <a:ea typeface="Source Sans Pro"/>
              <a:cs typeface="Source Sans Pro"/>
              <a:sym typeface="Source Sans Pro"/>
            </a:endParaRPr>
          </a:p>
          <a:p>
            <a:pPr marL="457200" lvl="0" indent="-393700" algn="l" rtl="0">
              <a:lnSpc>
                <a:spcPct val="115000"/>
              </a:lnSpc>
              <a:spcBef>
                <a:spcPts val="0"/>
              </a:spcBef>
              <a:spcAft>
                <a:spcPts val="0"/>
              </a:spcAft>
              <a:buClr>
                <a:schemeClr val="dk1"/>
              </a:buClr>
              <a:buSzPts val="2600"/>
              <a:buFont typeface="Source Sans Pro"/>
              <a:buChar char="●"/>
            </a:pPr>
            <a:r>
              <a:rPr lang="en" sz="2600">
                <a:solidFill>
                  <a:schemeClr val="dk1"/>
                </a:solidFill>
                <a:latin typeface="Source Sans Pro"/>
                <a:ea typeface="Source Sans Pro"/>
                <a:cs typeface="Source Sans Pro"/>
                <a:sym typeface="Source Sans Pro"/>
              </a:rPr>
              <a:t>Accessible at:</a:t>
            </a:r>
            <a:endParaRPr sz="2600">
              <a:solidFill>
                <a:schemeClr val="dk1"/>
              </a:solidFill>
              <a:latin typeface="Source Sans Pro"/>
              <a:ea typeface="Source Sans Pro"/>
              <a:cs typeface="Source Sans Pro"/>
              <a:sym typeface="Source Sans Pro"/>
            </a:endParaRPr>
          </a:p>
          <a:p>
            <a:pPr marL="914400" lvl="1" indent="-393700" algn="l" rtl="0">
              <a:lnSpc>
                <a:spcPct val="115000"/>
              </a:lnSpc>
              <a:spcBef>
                <a:spcPts val="0"/>
              </a:spcBef>
              <a:spcAft>
                <a:spcPts val="0"/>
              </a:spcAft>
              <a:buSzPts val="2600"/>
              <a:buFont typeface="Source Sans Pro"/>
              <a:buChar char="○"/>
            </a:pPr>
            <a:r>
              <a:rPr lang="en" sz="2600" u="sng">
                <a:solidFill>
                  <a:schemeClr val="hlink"/>
                </a:solidFill>
                <a:latin typeface="Source Sans Pro"/>
                <a:ea typeface="Source Sans Pro"/>
                <a:cs typeface="Source Sans Pro"/>
                <a:sym typeface="Source Sans Pro"/>
                <a:hlinkClick r:id="rId3"/>
              </a:rPr>
              <a:t>bit.ly/samvera-coc-ahp</a:t>
            </a:r>
            <a:endParaRPr sz="2600">
              <a:solidFill>
                <a:schemeClr val="dk1"/>
              </a:solidFill>
              <a:latin typeface="Source Sans Pro"/>
              <a:ea typeface="Source Sans Pro"/>
              <a:cs typeface="Source Sans Pro"/>
              <a:sym typeface="Source Sans Pro"/>
            </a:endParaRPr>
          </a:p>
          <a:p>
            <a:pPr marL="914400" lvl="1" indent="-393700" algn="l" rtl="0">
              <a:lnSpc>
                <a:spcPct val="115000"/>
              </a:lnSpc>
              <a:spcBef>
                <a:spcPts val="0"/>
              </a:spcBef>
              <a:spcAft>
                <a:spcPts val="0"/>
              </a:spcAft>
              <a:buSzPts val="2600"/>
              <a:buFont typeface="Source Sans Pro"/>
              <a:buChar char="○"/>
            </a:pPr>
            <a:r>
              <a:rPr lang="en" sz="2600">
                <a:solidFill>
                  <a:schemeClr val="dk1"/>
                </a:solidFill>
                <a:latin typeface="Source Sans Pro"/>
                <a:ea typeface="Source Sans Pro"/>
                <a:cs typeface="Source Sans Pro"/>
                <a:sym typeface="Source Sans Pro"/>
              </a:rPr>
              <a:t>Link in Slack #connect channel</a:t>
            </a:r>
            <a:endParaRPr sz="2600">
              <a:solidFill>
                <a:schemeClr val="dk1"/>
              </a:solidFill>
              <a:latin typeface="Source Sans Pro"/>
              <a:ea typeface="Source Sans Pro"/>
              <a:cs typeface="Source Sans Pro"/>
              <a:sym typeface="Source Sans Pro"/>
            </a:endParaRPr>
          </a:p>
          <a:p>
            <a:pPr marL="0" lvl="0" indent="0" algn="l" rtl="0">
              <a:lnSpc>
                <a:spcPct val="85000"/>
              </a:lnSpc>
              <a:spcBef>
                <a:spcPts val="2400"/>
              </a:spcBef>
              <a:spcAft>
                <a:spcPts val="0"/>
              </a:spcAft>
              <a:buNone/>
            </a:pPr>
            <a:endParaRPr sz="2600">
              <a:solidFill>
                <a:schemeClr val="dk1"/>
              </a:solidFill>
              <a:latin typeface="Source Sans Pro"/>
              <a:ea typeface="Source Sans Pro"/>
              <a:cs typeface="Source Sans Pro"/>
              <a:sym typeface="Source Sans Pro"/>
            </a:endParaRPr>
          </a:p>
          <a:p>
            <a:pPr marL="0" lvl="0" indent="0" algn="l" rtl="0">
              <a:lnSpc>
                <a:spcPct val="85000"/>
              </a:lnSpc>
              <a:spcBef>
                <a:spcPts val="2400"/>
              </a:spcBef>
              <a:spcAft>
                <a:spcPts val="1200"/>
              </a:spcAft>
              <a:buSzPts val="1800"/>
              <a:buNone/>
            </a:pPr>
            <a:endParaRPr sz="3000" b="1">
              <a:solidFill>
                <a:schemeClr val="dk1"/>
              </a:solidFill>
              <a:latin typeface="Source Sans Pro"/>
              <a:ea typeface="Source Sans Pro"/>
              <a:cs typeface="Source Sans Pro"/>
              <a:sym typeface="Source Sans Pro"/>
            </a:endParaRPr>
          </a:p>
        </p:txBody>
      </p:sp>
      <p:pic>
        <p:nvPicPr>
          <p:cNvPr id="70" name="Google Shape;70;p15" descr="samvera-fall-font1-200w.png"/>
          <p:cNvPicPr preferRelativeResize="0"/>
          <p:nvPr/>
        </p:nvPicPr>
        <p:blipFill rotWithShape="1">
          <a:blip r:embed="rId4">
            <a:alphaModFix/>
          </a:blip>
          <a:srcRect/>
          <a:stretch/>
        </p:blipFill>
        <p:spPr>
          <a:xfrm>
            <a:off x="7639075" y="4164521"/>
            <a:ext cx="1263225" cy="713725"/>
          </a:xfrm>
          <a:prstGeom prst="rect">
            <a:avLst/>
          </a:prstGeom>
          <a:noFill/>
          <a:ln>
            <a:noFill/>
          </a:ln>
        </p:spPr>
      </p:pic>
      <p:pic>
        <p:nvPicPr>
          <p:cNvPr id="71" name="Google Shape;71;p15"/>
          <p:cNvPicPr preferRelativeResize="0"/>
          <p:nvPr/>
        </p:nvPicPr>
        <p:blipFill>
          <a:blip r:embed="rId5">
            <a:alphaModFix/>
          </a:blip>
          <a:stretch>
            <a:fillRect/>
          </a:stretch>
        </p:blipFill>
        <p:spPr>
          <a:xfrm>
            <a:off x="1279025" y="3960486"/>
            <a:ext cx="7347600" cy="1766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1442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i="1">
                <a:solidFill>
                  <a:srgbClr val="85200C"/>
                </a:solidFill>
                <a:latin typeface="Source Sans Pro"/>
                <a:ea typeface="Source Sans Pro"/>
                <a:cs typeface="Source Sans Pro"/>
                <a:sym typeface="Source Sans Pro"/>
              </a:rPr>
              <a:t>Slackbot to the rescue</a:t>
            </a:r>
            <a:endParaRPr sz="3600" b="1" i="1">
              <a:solidFill>
                <a:srgbClr val="85200C"/>
              </a:solidFill>
              <a:latin typeface="Source Sans Pro"/>
              <a:ea typeface="Source Sans Pro"/>
              <a:cs typeface="Source Sans Pro"/>
              <a:sym typeface="Source Sans Pro"/>
            </a:endParaRPr>
          </a:p>
        </p:txBody>
      </p:sp>
      <p:pic>
        <p:nvPicPr>
          <p:cNvPr id="77" name="Google Shape;77;p16" descr="samvera-fall-font1-200w.png"/>
          <p:cNvPicPr preferRelativeResize="0"/>
          <p:nvPr/>
        </p:nvPicPr>
        <p:blipFill rotWithShape="1">
          <a:blip r:embed="rId3">
            <a:alphaModFix/>
          </a:blip>
          <a:srcRect/>
          <a:stretch/>
        </p:blipFill>
        <p:spPr>
          <a:xfrm>
            <a:off x="7639075" y="4164521"/>
            <a:ext cx="1263225" cy="713725"/>
          </a:xfrm>
          <a:prstGeom prst="rect">
            <a:avLst/>
          </a:prstGeom>
          <a:noFill/>
          <a:ln>
            <a:noFill/>
          </a:ln>
        </p:spPr>
      </p:pic>
      <p:pic>
        <p:nvPicPr>
          <p:cNvPr id="78" name="Google Shape;78;p16"/>
          <p:cNvPicPr preferRelativeResize="0"/>
          <p:nvPr/>
        </p:nvPicPr>
        <p:blipFill>
          <a:blip r:embed="rId4">
            <a:alphaModFix/>
          </a:blip>
          <a:stretch>
            <a:fillRect/>
          </a:stretch>
        </p:blipFill>
        <p:spPr>
          <a:xfrm>
            <a:off x="1041450" y="1780600"/>
            <a:ext cx="7061100" cy="19421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i="1">
                <a:solidFill>
                  <a:srgbClr val="85200C"/>
                </a:solidFill>
                <a:latin typeface="Source Sans Pro"/>
                <a:ea typeface="Source Sans Pro"/>
                <a:cs typeface="Source Sans Pro"/>
                <a:sym typeface="Source Sans Pro"/>
              </a:rPr>
              <a:t>How to Get Help (with anything)</a:t>
            </a:r>
            <a:endParaRPr sz="3600" b="1" i="1">
              <a:solidFill>
                <a:srgbClr val="85200C"/>
              </a:solidFill>
              <a:latin typeface="Source Sans Pro"/>
              <a:ea typeface="Source Sans Pro"/>
              <a:cs typeface="Source Sans Pro"/>
              <a:sym typeface="Source Sans Pro"/>
            </a:endParaRPr>
          </a:p>
        </p:txBody>
      </p:sp>
      <p:sp>
        <p:nvSpPr>
          <p:cNvPr id="84" name="Google Shape;84;p17"/>
          <p:cNvSpPr txBox="1">
            <a:spLocks noGrp="1"/>
          </p:cNvSpPr>
          <p:nvPr>
            <p:ph type="body" idx="1"/>
          </p:nvPr>
        </p:nvSpPr>
        <p:spPr>
          <a:xfrm>
            <a:off x="311700" y="1152475"/>
            <a:ext cx="8520600" cy="3725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2400"/>
              </a:spcBef>
              <a:spcAft>
                <a:spcPts val="0"/>
              </a:spcAft>
              <a:buSzPts val="1800"/>
              <a:buNone/>
            </a:pPr>
            <a:r>
              <a:rPr lang="en" sz="2600">
                <a:solidFill>
                  <a:schemeClr val="dk1"/>
                </a:solidFill>
                <a:latin typeface="Source Sans Pro"/>
                <a:ea typeface="Source Sans Pro"/>
                <a:cs typeface="Source Sans Pro"/>
                <a:sym typeface="Source Sans Pro"/>
              </a:rPr>
              <a:t>And especially if you feel, or think another attendee may feel, threatened or unsafe in any way:</a:t>
            </a:r>
            <a:endParaRPr sz="2600">
              <a:solidFill>
                <a:schemeClr val="dk1"/>
              </a:solidFill>
              <a:latin typeface="Source Sans Pro"/>
              <a:ea typeface="Source Sans Pro"/>
              <a:cs typeface="Source Sans Pro"/>
              <a:sym typeface="Source Sans Pro"/>
            </a:endParaRPr>
          </a:p>
          <a:p>
            <a:pPr marL="457200" lvl="0" indent="-393700" algn="l" rtl="0">
              <a:lnSpc>
                <a:spcPct val="115000"/>
              </a:lnSpc>
              <a:spcBef>
                <a:spcPts val="2400"/>
              </a:spcBef>
              <a:spcAft>
                <a:spcPts val="0"/>
              </a:spcAft>
              <a:buClr>
                <a:schemeClr val="dk1"/>
              </a:buClr>
              <a:buSzPts val="2600"/>
              <a:buFont typeface="Source Sans Pro"/>
              <a:buChar char="●"/>
            </a:pPr>
            <a:r>
              <a:rPr lang="en" sz="2600">
                <a:solidFill>
                  <a:schemeClr val="dk1"/>
                </a:solidFill>
                <a:latin typeface="Source Sans Pro"/>
                <a:ea typeface="Source Sans Pro"/>
                <a:cs typeface="Source Sans Pro"/>
                <a:sym typeface="Source Sans Pro"/>
              </a:rPr>
              <a:t>Send email to: </a:t>
            </a:r>
            <a:r>
              <a:rPr lang="en" sz="2600" u="sng">
                <a:solidFill>
                  <a:schemeClr val="hlink"/>
                </a:solidFill>
                <a:latin typeface="Source Sans Pro"/>
                <a:ea typeface="Source Sans Pro"/>
                <a:cs typeface="Source Sans Pro"/>
                <a:sym typeface="Source Sans Pro"/>
                <a:hlinkClick r:id="rId3"/>
              </a:rPr>
              <a:t>helpers@samvera.org</a:t>
            </a:r>
            <a:endParaRPr sz="2600">
              <a:solidFill>
                <a:schemeClr val="dk1"/>
              </a:solidFill>
              <a:latin typeface="Source Sans Pro"/>
              <a:ea typeface="Source Sans Pro"/>
              <a:cs typeface="Source Sans Pro"/>
              <a:sym typeface="Source Sans Pro"/>
            </a:endParaRPr>
          </a:p>
          <a:p>
            <a:pPr marL="457200" lvl="0" indent="-393700" algn="l" rtl="0">
              <a:lnSpc>
                <a:spcPct val="115000"/>
              </a:lnSpc>
              <a:spcBef>
                <a:spcPts val="0"/>
              </a:spcBef>
              <a:spcAft>
                <a:spcPts val="0"/>
              </a:spcAft>
              <a:buClr>
                <a:schemeClr val="dk1"/>
              </a:buClr>
              <a:buSzPts val="2600"/>
              <a:buFont typeface="Source Sans Pro"/>
              <a:buChar char="●"/>
            </a:pPr>
            <a:r>
              <a:rPr lang="en" sz="2600">
                <a:solidFill>
                  <a:schemeClr val="dk1"/>
                </a:solidFill>
                <a:latin typeface="Source Sans Pro"/>
                <a:ea typeface="Source Sans Pro"/>
                <a:cs typeface="Source Sans Pro"/>
                <a:sym typeface="Source Sans Pro"/>
              </a:rPr>
              <a:t>Contact individuals (see next slide) via:</a:t>
            </a:r>
            <a:endParaRPr sz="2600">
              <a:solidFill>
                <a:schemeClr val="dk1"/>
              </a:solidFill>
              <a:latin typeface="Source Sans Pro"/>
              <a:ea typeface="Source Sans Pro"/>
              <a:cs typeface="Source Sans Pro"/>
              <a:sym typeface="Source Sans Pro"/>
            </a:endParaRPr>
          </a:p>
          <a:p>
            <a:pPr marL="0" lvl="0" indent="0" algn="l" rtl="0">
              <a:lnSpc>
                <a:spcPct val="90000"/>
              </a:lnSpc>
              <a:spcBef>
                <a:spcPts val="0"/>
              </a:spcBef>
              <a:spcAft>
                <a:spcPts val="0"/>
              </a:spcAft>
              <a:buNone/>
            </a:pPr>
            <a:endParaRPr sz="2600">
              <a:solidFill>
                <a:schemeClr val="dk1"/>
              </a:solidFill>
              <a:latin typeface="Source Sans Pro"/>
              <a:ea typeface="Source Sans Pro"/>
              <a:cs typeface="Source Sans Pro"/>
              <a:sym typeface="Source Sans Pro"/>
            </a:endParaRPr>
          </a:p>
          <a:p>
            <a:pPr marL="0" lvl="0" indent="0" algn="l" rtl="0">
              <a:lnSpc>
                <a:spcPct val="85000"/>
              </a:lnSpc>
              <a:spcBef>
                <a:spcPts val="2400"/>
              </a:spcBef>
              <a:spcAft>
                <a:spcPts val="0"/>
              </a:spcAft>
              <a:buNone/>
            </a:pPr>
            <a:endParaRPr sz="2600">
              <a:solidFill>
                <a:schemeClr val="dk1"/>
              </a:solidFill>
              <a:latin typeface="Source Sans Pro"/>
              <a:ea typeface="Source Sans Pro"/>
              <a:cs typeface="Source Sans Pro"/>
              <a:sym typeface="Source Sans Pro"/>
            </a:endParaRPr>
          </a:p>
          <a:p>
            <a:pPr marL="0" lvl="0" indent="0" algn="l" rtl="0">
              <a:lnSpc>
                <a:spcPct val="85000"/>
              </a:lnSpc>
              <a:spcBef>
                <a:spcPts val="2400"/>
              </a:spcBef>
              <a:spcAft>
                <a:spcPts val="0"/>
              </a:spcAft>
              <a:buSzPts val="1800"/>
              <a:buNone/>
            </a:pPr>
            <a:endParaRPr sz="2600">
              <a:solidFill>
                <a:schemeClr val="dk1"/>
              </a:solidFill>
              <a:latin typeface="Source Sans Pro"/>
              <a:ea typeface="Source Sans Pro"/>
              <a:cs typeface="Source Sans Pro"/>
              <a:sym typeface="Source Sans Pro"/>
            </a:endParaRPr>
          </a:p>
          <a:p>
            <a:pPr marL="0" lvl="0" indent="0" algn="l" rtl="0">
              <a:lnSpc>
                <a:spcPct val="85000"/>
              </a:lnSpc>
              <a:spcBef>
                <a:spcPts val="2400"/>
              </a:spcBef>
              <a:spcAft>
                <a:spcPts val="0"/>
              </a:spcAft>
              <a:buNone/>
            </a:pPr>
            <a:endParaRPr sz="2600">
              <a:solidFill>
                <a:schemeClr val="dk1"/>
              </a:solidFill>
              <a:latin typeface="Source Sans Pro"/>
              <a:ea typeface="Source Sans Pro"/>
              <a:cs typeface="Source Sans Pro"/>
              <a:sym typeface="Source Sans Pro"/>
            </a:endParaRPr>
          </a:p>
        </p:txBody>
      </p:sp>
      <p:pic>
        <p:nvPicPr>
          <p:cNvPr id="85" name="Google Shape;85;p17" descr="samvera-fall-font1-200w.png"/>
          <p:cNvPicPr preferRelativeResize="0"/>
          <p:nvPr/>
        </p:nvPicPr>
        <p:blipFill rotWithShape="1">
          <a:blip r:embed="rId4">
            <a:alphaModFix/>
          </a:blip>
          <a:srcRect/>
          <a:stretch/>
        </p:blipFill>
        <p:spPr>
          <a:xfrm>
            <a:off x="7639075" y="4164521"/>
            <a:ext cx="1263225" cy="713725"/>
          </a:xfrm>
          <a:prstGeom prst="rect">
            <a:avLst/>
          </a:prstGeom>
          <a:noFill/>
          <a:ln>
            <a:noFill/>
          </a:ln>
        </p:spPr>
      </p:pic>
      <p:pic>
        <p:nvPicPr>
          <p:cNvPr id="86" name="Google Shape;86;p17"/>
          <p:cNvPicPr preferRelativeResize="0"/>
          <p:nvPr/>
        </p:nvPicPr>
        <p:blipFill rotWithShape="1">
          <a:blip r:embed="rId5">
            <a:alphaModFix/>
          </a:blip>
          <a:srcRect/>
          <a:stretch/>
        </p:blipFill>
        <p:spPr>
          <a:xfrm>
            <a:off x="1521375" y="3520437"/>
            <a:ext cx="337768" cy="350050"/>
          </a:xfrm>
          <a:prstGeom prst="rect">
            <a:avLst/>
          </a:prstGeom>
          <a:noFill/>
          <a:ln>
            <a:noFill/>
          </a:ln>
        </p:spPr>
      </p:pic>
      <p:pic>
        <p:nvPicPr>
          <p:cNvPr id="87" name="Google Shape;87;p17"/>
          <p:cNvPicPr preferRelativeResize="0"/>
          <p:nvPr/>
        </p:nvPicPr>
        <p:blipFill rotWithShape="1">
          <a:blip r:embed="rId6">
            <a:alphaModFix/>
          </a:blip>
          <a:srcRect/>
          <a:stretch/>
        </p:blipFill>
        <p:spPr>
          <a:xfrm>
            <a:off x="1463300" y="4128026"/>
            <a:ext cx="443475" cy="418625"/>
          </a:xfrm>
          <a:prstGeom prst="rect">
            <a:avLst/>
          </a:prstGeom>
          <a:noFill/>
          <a:ln>
            <a:noFill/>
          </a:ln>
        </p:spPr>
      </p:pic>
      <p:sp>
        <p:nvSpPr>
          <p:cNvPr id="88" name="Google Shape;88;p17"/>
          <p:cNvSpPr txBox="1"/>
          <p:nvPr/>
        </p:nvSpPr>
        <p:spPr>
          <a:xfrm>
            <a:off x="1914725" y="3418712"/>
            <a:ext cx="3972000" cy="1182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Slack private message</a:t>
            </a:r>
            <a:endParaRPr sz="24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br>
              <a:rPr lang="en" sz="2400">
                <a:solidFill>
                  <a:schemeClr val="dk1"/>
                </a:solidFill>
                <a:latin typeface="Calibri"/>
                <a:ea typeface="Calibri"/>
                <a:cs typeface="Calibri"/>
                <a:sym typeface="Calibri"/>
              </a:rPr>
            </a:br>
            <a:r>
              <a:rPr lang="en" sz="2400">
                <a:solidFill>
                  <a:schemeClr val="dk1"/>
                </a:solidFill>
                <a:latin typeface="Calibri"/>
                <a:ea typeface="Calibri"/>
                <a:cs typeface="Calibri"/>
                <a:sym typeface="Calibri"/>
              </a:rPr>
              <a:t>Zoom private chat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i="1">
                <a:solidFill>
                  <a:srgbClr val="85200C"/>
                </a:solidFill>
                <a:latin typeface="Source Sans Pro"/>
                <a:ea typeface="Source Sans Pro"/>
                <a:cs typeface="Source Sans Pro"/>
                <a:sym typeface="Source Sans Pro"/>
              </a:rPr>
              <a:t>Who is Here to Help</a:t>
            </a:r>
            <a:endParaRPr sz="3600" b="1" i="1">
              <a:solidFill>
                <a:srgbClr val="85200C"/>
              </a:solidFill>
              <a:latin typeface="Source Sans Pro"/>
              <a:ea typeface="Source Sans Pro"/>
              <a:cs typeface="Source Sans Pro"/>
              <a:sym typeface="Source Sans Pro"/>
            </a:endParaRPr>
          </a:p>
        </p:txBody>
      </p:sp>
      <p:sp>
        <p:nvSpPr>
          <p:cNvPr id="94" name="Google Shape;94;p18"/>
          <p:cNvSpPr txBox="1">
            <a:spLocks noGrp="1"/>
          </p:cNvSpPr>
          <p:nvPr>
            <p:ph type="body" idx="1"/>
          </p:nvPr>
        </p:nvSpPr>
        <p:spPr>
          <a:xfrm>
            <a:off x="311700" y="1152475"/>
            <a:ext cx="8520600" cy="3725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2400"/>
              </a:spcBef>
              <a:spcAft>
                <a:spcPts val="0"/>
              </a:spcAft>
              <a:buNone/>
            </a:pPr>
            <a:r>
              <a:rPr lang="en" sz="2600" u="sng">
                <a:solidFill>
                  <a:schemeClr val="dk1"/>
                </a:solidFill>
                <a:latin typeface="Source Sans Pro"/>
                <a:ea typeface="Source Sans Pro"/>
                <a:cs typeface="Source Sans Pro"/>
                <a:sym typeface="Source Sans Pro"/>
              </a:rPr>
              <a:t>Program Committee </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Heather Greer Klein</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Kevin Kochanski</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Robin Lindley Ruggaber</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Karen Cariani</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Rick Johnson</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Ilkay Holt</a:t>
            </a:r>
            <a:endParaRPr sz="2600">
              <a:solidFill>
                <a:schemeClr val="dk1"/>
              </a:solidFill>
              <a:latin typeface="Source Sans Pro"/>
              <a:ea typeface="Source Sans Pro"/>
              <a:cs typeface="Source Sans Pro"/>
              <a:sym typeface="Source Sans Pro"/>
            </a:endParaRPr>
          </a:p>
          <a:p>
            <a:pPr marL="0" lvl="0" indent="0" algn="l" rtl="0">
              <a:lnSpc>
                <a:spcPct val="85000"/>
              </a:lnSpc>
              <a:spcBef>
                <a:spcPts val="2400"/>
              </a:spcBef>
              <a:spcAft>
                <a:spcPts val="0"/>
              </a:spcAft>
              <a:buNone/>
            </a:pPr>
            <a:endParaRPr sz="2600">
              <a:solidFill>
                <a:schemeClr val="dk1"/>
              </a:solidFill>
              <a:latin typeface="Source Sans Pro"/>
              <a:ea typeface="Source Sans Pro"/>
              <a:cs typeface="Source Sans Pro"/>
              <a:sym typeface="Source Sans Pro"/>
            </a:endParaRPr>
          </a:p>
          <a:p>
            <a:pPr marL="0" lvl="0" indent="0" algn="l" rtl="0">
              <a:lnSpc>
                <a:spcPct val="85000"/>
              </a:lnSpc>
              <a:spcBef>
                <a:spcPts val="2400"/>
              </a:spcBef>
              <a:spcAft>
                <a:spcPts val="0"/>
              </a:spcAft>
              <a:buSzPts val="1800"/>
              <a:buNone/>
            </a:pPr>
            <a:endParaRPr sz="2600">
              <a:solidFill>
                <a:schemeClr val="dk1"/>
              </a:solidFill>
              <a:latin typeface="Source Sans Pro"/>
              <a:ea typeface="Source Sans Pro"/>
              <a:cs typeface="Source Sans Pro"/>
              <a:sym typeface="Source Sans Pro"/>
            </a:endParaRPr>
          </a:p>
          <a:p>
            <a:pPr marL="0" lvl="0" indent="0" algn="l" rtl="0">
              <a:lnSpc>
                <a:spcPct val="85000"/>
              </a:lnSpc>
              <a:spcBef>
                <a:spcPts val="2400"/>
              </a:spcBef>
              <a:spcAft>
                <a:spcPts val="0"/>
              </a:spcAft>
              <a:buNone/>
            </a:pPr>
            <a:endParaRPr sz="2600">
              <a:solidFill>
                <a:schemeClr val="dk1"/>
              </a:solidFill>
              <a:latin typeface="Source Sans Pro"/>
              <a:ea typeface="Source Sans Pro"/>
              <a:cs typeface="Source Sans Pro"/>
              <a:sym typeface="Source Sans Pro"/>
            </a:endParaRPr>
          </a:p>
        </p:txBody>
      </p:sp>
      <p:pic>
        <p:nvPicPr>
          <p:cNvPr id="95" name="Google Shape;95;p18" descr="samvera-fall-font1-200w.png"/>
          <p:cNvPicPr preferRelativeResize="0"/>
          <p:nvPr/>
        </p:nvPicPr>
        <p:blipFill rotWithShape="1">
          <a:blip r:embed="rId3">
            <a:alphaModFix/>
          </a:blip>
          <a:srcRect/>
          <a:stretch/>
        </p:blipFill>
        <p:spPr>
          <a:xfrm>
            <a:off x="7639075" y="4164521"/>
            <a:ext cx="1263225" cy="713725"/>
          </a:xfrm>
          <a:prstGeom prst="rect">
            <a:avLst/>
          </a:prstGeom>
          <a:noFill/>
          <a:ln>
            <a:noFill/>
          </a:ln>
        </p:spPr>
      </p:pic>
      <p:sp>
        <p:nvSpPr>
          <p:cNvPr id="96" name="Google Shape;96;p18"/>
          <p:cNvSpPr txBox="1"/>
          <p:nvPr/>
        </p:nvSpPr>
        <p:spPr>
          <a:xfrm>
            <a:off x="4730500" y="476875"/>
            <a:ext cx="3943200" cy="497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0"/>
              </a:spcAft>
              <a:buNone/>
            </a:pPr>
            <a:r>
              <a:rPr lang="en" sz="2600" u="sng">
                <a:solidFill>
                  <a:schemeClr val="hlink"/>
                </a:solidFill>
                <a:latin typeface="Source Sans Pro"/>
                <a:ea typeface="Source Sans Pro"/>
                <a:cs typeface="Source Sans Pro"/>
                <a:sym typeface="Source Sans Pro"/>
                <a:hlinkClick r:id="rId4"/>
              </a:rPr>
              <a:t>Community </a:t>
            </a:r>
            <a:r>
              <a:rPr lang="en" sz="2600" u="sng">
                <a:solidFill>
                  <a:schemeClr val="hlink"/>
                </a:solidFill>
                <a:latin typeface="Source Sans Pro"/>
                <a:ea typeface="Source Sans Pro"/>
                <a:cs typeface="Source Sans Pro"/>
                <a:sym typeface="Source Sans Pro"/>
                <a:hlinkClick r:id="rId4"/>
              </a:rPr>
              <a:t>Helpers</a:t>
            </a:r>
            <a:r>
              <a:rPr lang="en" sz="2600" u="sng">
                <a:solidFill>
                  <a:schemeClr val="dk1"/>
                </a:solidFill>
                <a:latin typeface="Source Sans Pro"/>
                <a:ea typeface="Source Sans Pro"/>
                <a:cs typeface="Source Sans Pro"/>
                <a:sym typeface="Source Sans Pro"/>
              </a:rPr>
              <a:t> </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Carolyn Caizzi</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Hannah Frost</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Jessica Hilt</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Brian McBride</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Rosalyn Metz</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Alicia Morris</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Bess Sadler</a:t>
            </a:r>
            <a:br>
              <a:rPr lang="en" sz="2600">
                <a:solidFill>
                  <a:schemeClr val="dk1"/>
                </a:solidFill>
                <a:latin typeface="Source Sans Pro"/>
                <a:ea typeface="Source Sans Pro"/>
                <a:cs typeface="Source Sans Pro"/>
                <a:sym typeface="Source Sans Pro"/>
              </a:rPr>
            </a:br>
            <a:r>
              <a:rPr lang="en" sz="2600">
                <a:solidFill>
                  <a:schemeClr val="dk1"/>
                </a:solidFill>
                <a:latin typeface="Source Sans Pro"/>
                <a:ea typeface="Source Sans Pro"/>
                <a:cs typeface="Source Sans Pro"/>
                <a:sym typeface="Source Sans Pro"/>
              </a:rPr>
              <a:t>Simeon Warner</a:t>
            </a:r>
            <a:endParaRPr sz="2600">
              <a:solidFill>
                <a:schemeClr val="dk1"/>
              </a:solidFill>
              <a:latin typeface="Source Sans Pro"/>
              <a:ea typeface="Source Sans Pro"/>
              <a:cs typeface="Source Sans Pro"/>
              <a:sym typeface="Source Sans Pro"/>
            </a:endParaRPr>
          </a:p>
          <a:p>
            <a:pPr marL="0" lvl="0" indent="0" algn="l" rtl="0">
              <a:lnSpc>
                <a:spcPct val="85000"/>
              </a:lnSpc>
              <a:spcBef>
                <a:spcPts val="2400"/>
              </a:spcBef>
              <a:spcAft>
                <a:spcPts val="0"/>
              </a:spcAft>
              <a:buNone/>
            </a:pPr>
            <a:endParaRPr sz="2600">
              <a:solidFill>
                <a:schemeClr val="dk1"/>
              </a:solidFill>
              <a:latin typeface="Source Sans Pro"/>
              <a:ea typeface="Source Sans Pro"/>
              <a:cs typeface="Source Sans Pro"/>
              <a:sym typeface="Source Sans Pro"/>
            </a:endParaRPr>
          </a:p>
        </p:txBody>
      </p:sp>
      <p:pic>
        <p:nvPicPr>
          <p:cNvPr id="97" name="Google Shape;97;p18"/>
          <p:cNvPicPr preferRelativeResize="0"/>
          <p:nvPr/>
        </p:nvPicPr>
        <p:blipFill>
          <a:blip r:embed="rId5">
            <a:alphaModFix/>
          </a:blip>
          <a:stretch>
            <a:fillRect/>
          </a:stretch>
        </p:blipFill>
        <p:spPr>
          <a:xfrm>
            <a:off x="7601300" y="354425"/>
            <a:ext cx="586338"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i="1">
                <a:solidFill>
                  <a:srgbClr val="85200C"/>
                </a:solidFill>
                <a:latin typeface="Source Sans Pro"/>
                <a:ea typeface="Source Sans Pro"/>
                <a:cs typeface="Source Sans Pro"/>
                <a:sym typeface="Source Sans Pro"/>
              </a:rPr>
              <a:t>How to Report (and What to Expect) </a:t>
            </a:r>
            <a:endParaRPr sz="3600" b="1" i="1">
              <a:solidFill>
                <a:srgbClr val="85200C"/>
              </a:solidFill>
              <a:latin typeface="Source Sans Pro"/>
              <a:ea typeface="Source Sans Pro"/>
              <a:cs typeface="Source Sans Pro"/>
              <a:sym typeface="Source Sans Pro"/>
            </a:endParaRPr>
          </a:p>
        </p:txBody>
      </p:sp>
      <p:sp>
        <p:nvSpPr>
          <p:cNvPr id="103" name="Google Shape;103;p19"/>
          <p:cNvSpPr txBox="1">
            <a:spLocks noGrp="1"/>
          </p:cNvSpPr>
          <p:nvPr>
            <p:ph type="body" idx="1"/>
          </p:nvPr>
        </p:nvSpPr>
        <p:spPr>
          <a:xfrm>
            <a:off x="1149900" y="4648850"/>
            <a:ext cx="6727500" cy="3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u="sng">
                <a:solidFill>
                  <a:schemeClr val="hlink"/>
                </a:solidFill>
                <a:hlinkClick r:id="rId3"/>
              </a:rPr>
              <a:t>On the wiki: How+to+Report+a+Code+of+Conduct+Violation</a:t>
            </a:r>
            <a:endParaRPr sz="1700"/>
          </a:p>
        </p:txBody>
      </p:sp>
      <p:pic>
        <p:nvPicPr>
          <p:cNvPr id="104" name="Google Shape;104;p19" descr="samvera-fall-font1-200w.png"/>
          <p:cNvPicPr preferRelativeResize="0"/>
          <p:nvPr/>
        </p:nvPicPr>
        <p:blipFill rotWithShape="1">
          <a:blip r:embed="rId4">
            <a:alphaModFix/>
          </a:blip>
          <a:srcRect/>
          <a:stretch/>
        </p:blipFill>
        <p:spPr>
          <a:xfrm>
            <a:off x="7639075" y="4164521"/>
            <a:ext cx="1263225" cy="713725"/>
          </a:xfrm>
          <a:prstGeom prst="rect">
            <a:avLst/>
          </a:prstGeom>
          <a:noFill/>
          <a:ln>
            <a:noFill/>
          </a:ln>
        </p:spPr>
      </p:pic>
      <p:pic>
        <p:nvPicPr>
          <p:cNvPr id="105" name="Google Shape;105;p19"/>
          <p:cNvPicPr preferRelativeResize="0"/>
          <p:nvPr/>
        </p:nvPicPr>
        <p:blipFill>
          <a:blip r:embed="rId5">
            <a:alphaModFix/>
          </a:blip>
          <a:stretch>
            <a:fillRect/>
          </a:stretch>
        </p:blipFill>
        <p:spPr>
          <a:xfrm>
            <a:off x="1028900" y="1093925"/>
            <a:ext cx="6152975" cy="35451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81700" y="1692800"/>
            <a:ext cx="7343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i="1">
                <a:solidFill>
                  <a:srgbClr val="85200C"/>
                </a:solidFill>
                <a:latin typeface="Source Sans Pro"/>
                <a:ea typeface="Source Sans Pro"/>
                <a:cs typeface="Source Sans Pro"/>
                <a:sym typeface="Source Sans Pro"/>
              </a:rPr>
              <a:t>How we got here ...</a:t>
            </a:r>
            <a:endParaRPr sz="3600" b="1" i="1">
              <a:solidFill>
                <a:srgbClr val="85200C"/>
              </a:solidFill>
              <a:latin typeface="Source Sans Pro"/>
              <a:ea typeface="Source Sans Pro"/>
              <a:cs typeface="Source Sans Pro"/>
              <a:sym typeface="Source Sans Pro"/>
            </a:endParaRPr>
          </a:p>
        </p:txBody>
      </p:sp>
      <p:pic>
        <p:nvPicPr>
          <p:cNvPr id="111" name="Google Shape;111;p20" descr="samvera-fall-font1-200w.png"/>
          <p:cNvPicPr preferRelativeResize="0"/>
          <p:nvPr/>
        </p:nvPicPr>
        <p:blipFill rotWithShape="1">
          <a:blip r:embed="rId3">
            <a:alphaModFix/>
          </a:blip>
          <a:srcRect/>
          <a:stretch/>
        </p:blipFill>
        <p:spPr>
          <a:xfrm>
            <a:off x="7639075" y="4164521"/>
            <a:ext cx="1263225" cy="713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i="1">
                <a:solidFill>
                  <a:srgbClr val="85200C"/>
                </a:solidFill>
                <a:latin typeface="Source Sans Pro"/>
                <a:ea typeface="Source Sans Pro"/>
                <a:cs typeface="Source Sans Pro"/>
                <a:sym typeface="Source Sans Pro"/>
              </a:rPr>
              <a:t>The Samvera Community Safety WG</a:t>
            </a:r>
            <a:endParaRPr sz="3600" b="1" i="1">
              <a:solidFill>
                <a:srgbClr val="85200C"/>
              </a:solidFill>
              <a:latin typeface="Source Sans Pro"/>
              <a:ea typeface="Source Sans Pro"/>
              <a:cs typeface="Source Sans Pro"/>
              <a:sym typeface="Source Sans Pro"/>
            </a:endParaRPr>
          </a:p>
        </p:txBody>
      </p:sp>
      <p:sp>
        <p:nvSpPr>
          <p:cNvPr id="117" name="Google Shape;117;p21"/>
          <p:cNvSpPr txBox="1">
            <a:spLocks noGrp="1"/>
          </p:cNvSpPr>
          <p:nvPr>
            <p:ph type="body" idx="1"/>
          </p:nvPr>
        </p:nvSpPr>
        <p:spPr>
          <a:xfrm>
            <a:off x="311700" y="1152475"/>
            <a:ext cx="8708700" cy="34164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2400"/>
              </a:spcBef>
              <a:spcAft>
                <a:spcPts val="0"/>
              </a:spcAft>
              <a:buNone/>
            </a:pPr>
            <a:r>
              <a:rPr lang="en" sz="3000" u="sng">
                <a:solidFill>
                  <a:schemeClr val="hlink"/>
                </a:solidFill>
                <a:latin typeface="Source Sans Pro"/>
                <a:ea typeface="Source Sans Pro"/>
                <a:cs typeface="Source Sans Pro"/>
                <a:sym typeface="Source Sans Pro"/>
                <a:hlinkClick r:id="rId3"/>
              </a:rPr>
              <a:t>Chartered and working</a:t>
            </a:r>
            <a:r>
              <a:rPr lang="en" sz="3000">
                <a:solidFill>
                  <a:schemeClr val="dk1"/>
                </a:solidFill>
                <a:latin typeface="Source Sans Pro"/>
                <a:ea typeface="Source Sans Pro"/>
                <a:cs typeface="Source Sans Pro"/>
                <a:sym typeface="Source Sans Pro"/>
              </a:rPr>
              <a:t> since March 2021 to:</a:t>
            </a:r>
            <a:endParaRPr sz="3000">
              <a:solidFill>
                <a:schemeClr val="dk1"/>
              </a:solidFill>
              <a:latin typeface="Source Sans Pro"/>
              <a:ea typeface="Source Sans Pro"/>
              <a:cs typeface="Source Sans Pro"/>
              <a:sym typeface="Source Sans Pro"/>
            </a:endParaRPr>
          </a:p>
          <a:p>
            <a:pPr marL="457200" lvl="0" indent="-419100" algn="l" rtl="0">
              <a:lnSpc>
                <a:spcPct val="100000"/>
              </a:lnSpc>
              <a:spcBef>
                <a:spcPts val="2400"/>
              </a:spcBef>
              <a:spcAft>
                <a:spcPts val="0"/>
              </a:spcAft>
              <a:buClr>
                <a:schemeClr val="dk1"/>
              </a:buClr>
              <a:buSzPts val="3000"/>
              <a:buFont typeface="Source Sans Pro"/>
              <a:buAutoNum type="arabicPeriod"/>
            </a:pPr>
            <a:r>
              <a:rPr lang="en" sz="3000">
                <a:solidFill>
                  <a:schemeClr val="dk1"/>
                </a:solidFill>
                <a:latin typeface="Source Sans Pro"/>
                <a:ea typeface="Source Sans Pro"/>
                <a:cs typeface="Source Sans Pro"/>
                <a:sym typeface="Source Sans Pro"/>
              </a:rPr>
              <a:t>Establish clear, formal process for incident response</a:t>
            </a:r>
            <a:endParaRPr sz="3000">
              <a:solidFill>
                <a:schemeClr val="dk1"/>
              </a:solidFill>
              <a:latin typeface="Source Sans Pro"/>
              <a:ea typeface="Source Sans Pro"/>
              <a:cs typeface="Source Sans Pro"/>
              <a:sym typeface="Source Sans Pro"/>
            </a:endParaRPr>
          </a:p>
          <a:p>
            <a:pPr marL="457200" lvl="0" indent="-419100" algn="l" rtl="0">
              <a:lnSpc>
                <a:spcPct val="100000"/>
              </a:lnSpc>
              <a:spcBef>
                <a:spcPts val="0"/>
              </a:spcBef>
              <a:spcAft>
                <a:spcPts val="0"/>
              </a:spcAft>
              <a:buClr>
                <a:schemeClr val="dk1"/>
              </a:buClr>
              <a:buSzPts val="3000"/>
              <a:buFont typeface="Source Sans Pro"/>
              <a:buAutoNum type="arabicPeriod"/>
            </a:pPr>
            <a:r>
              <a:rPr lang="en" sz="3000">
                <a:solidFill>
                  <a:schemeClr val="dk1"/>
                </a:solidFill>
                <a:latin typeface="Source Sans Pro"/>
                <a:ea typeface="Source Sans Pro"/>
                <a:cs typeface="Source Sans Pro"/>
                <a:sym typeface="Source Sans Pro"/>
              </a:rPr>
              <a:t>Modify Samvera Safety Volunteer structure as needed</a:t>
            </a:r>
            <a:endParaRPr sz="3000">
              <a:solidFill>
                <a:schemeClr val="dk1"/>
              </a:solidFill>
              <a:latin typeface="Source Sans Pro"/>
              <a:ea typeface="Source Sans Pro"/>
              <a:cs typeface="Source Sans Pro"/>
              <a:sym typeface="Source Sans Pro"/>
            </a:endParaRPr>
          </a:p>
          <a:p>
            <a:pPr marL="457200" lvl="0" indent="-419100" algn="l" rtl="0">
              <a:lnSpc>
                <a:spcPct val="100000"/>
              </a:lnSpc>
              <a:spcBef>
                <a:spcPts val="0"/>
              </a:spcBef>
              <a:spcAft>
                <a:spcPts val="0"/>
              </a:spcAft>
              <a:buClr>
                <a:schemeClr val="dk1"/>
              </a:buClr>
              <a:buSzPts val="3000"/>
              <a:buFont typeface="Source Sans Pro"/>
              <a:buAutoNum type="arabicPeriod"/>
            </a:pPr>
            <a:r>
              <a:rPr lang="en" sz="3000">
                <a:solidFill>
                  <a:schemeClr val="dk1"/>
                </a:solidFill>
                <a:latin typeface="Source Sans Pro"/>
                <a:ea typeface="Source Sans Pro"/>
                <a:cs typeface="Source Sans Pro"/>
                <a:sym typeface="Source Sans Pro"/>
              </a:rPr>
              <a:t>Review and revise policies as needed</a:t>
            </a:r>
            <a:endParaRPr sz="3000">
              <a:solidFill>
                <a:schemeClr val="dk1"/>
              </a:solidFill>
              <a:latin typeface="Source Sans Pro"/>
              <a:ea typeface="Source Sans Pro"/>
              <a:cs typeface="Source Sans Pro"/>
              <a:sym typeface="Source Sans Pro"/>
            </a:endParaRPr>
          </a:p>
          <a:p>
            <a:pPr marL="457200" lvl="0" indent="-419100" algn="l" rtl="0">
              <a:lnSpc>
                <a:spcPct val="100000"/>
              </a:lnSpc>
              <a:spcBef>
                <a:spcPts val="0"/>
              </a:spcBef>
              <a:spcAft>
                <a:spcPts val="0"/>
              </a:spcAft>
              <a:buClr>
                <a:schemeClr val="dk1"/>
              </a:buClr>
              <a:buSzPts val="3000"/>
              <a:buFont typeface="Source Sans Pro"/>
              <a:buAutoNum type="arabicPeriod"/>
            </a:pPr>
            <a:r>
              <a:rPr lang="en" sz="3000">
                <a:solidFill>
                  <a:schemeClr val="dk1"/>
                </a:solidFill>
                <a:latin typeface="Source Sans Pro"/>
                <a:ea typeface="Source Sans Pro"/>
                <a:cs typeface="Source Sans Pro"/>
                <a:sym typeface="Source Sans Pro"/>
              </a:rPr>
              <a:t>Draft community guidelines</a:t>
            </a:r>
            <a:endParaRPr sz="3000">
              <a:solidFill>
                <a:schemeClr val="dk1"/>
              </a:solidFill>
              <a:latin typeface="Source Sans Pro"/>
              <a:ea typeface="Source Sans Pro"/>
              <a:cs typeface="Source Sans Pro"/>
              <a:sym typeface="Source Sans Pro"/>
            </a:endParaRPr>
          </a:p>
        </p:txBody>
      </p:sp>
      <p:pic>
        <p:nvPicPr>
          <p:cNvPr id="118" name="Google Shape;118;p21" descr="samvera-fall-font1-200w.png"/>
          <p:cNvPicPr preferRelativeResize="0"/>
          <p:nvPr/>
        </p:nvPicPr>
        <p:blipFill rotWithShape="1">
          <a:blip r:embed="rId4">
            <a:alphaModFix/>
          </a:blip>
          <a:srcRect/>
          <a:stretch/>
        </p:blipFill>
        <p:spPr>
          <a:xfrm>
            <a:off x="7639075" y="4164521"/>
            <a:ext cx="1263225" cy="713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1749</Words>
  <Application>Microsoft Macintosh PowerPoint</Application>
  <PresentationFormat>On-screen Show (16:9)</PresentationFormat>
  <Paragraphs>129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Source Sans Pro SemiBold</vt:lpstr>
      <vt:lpstr>Source Sans Pro</vt:lpstr>
      <vt:lpstr>Calibri</vt:lpstr>
      <vt:lpstr>Arial</vt:lpstr>
      <vt:lpstr>Simple Light</vt:lpstr>
      <vt:lpstr>Participation Guide</vt:lpstr>
      <vt:lpstr>Community Values</vt:lpstr>
      <vt:lpstr>Code of Conduct &amp; Anti-Harassment Policy</vt:lpstr>
      <vt:lpstr>Slackbot to the rescue</vt:lpstr>
      <vt:lpstr>How to Get Help (with anything)</vt:lpstr>
      <vt:lpstr>Who is Here to Help</vt:lpstr>
      <vt:lpstr>How to Report (and What to Expect) </vt:lpstr>
      <vt:lpstr>How we got here ...</vt:lpstr>
      <vt:lpstr>The Samvera Community Safety WG</vt:lpstr>
      <vt:lpstr>Process for Incident Response</vt:lpstr>
      <vt:lpstr>2. Modify Volunteer Structure</vt:lpstr>
      <vt:lpstr>3. Review and Revise Policies</vt:lpstr>
      <vt:lpstr>4. Community guidelines</vt:lpstr>
      <vt:lpstr>The Community Safety Working Group</vt:lpstr>
      <vt:lpstr>Thanks for your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Guide</dc:title>
  <cp:lastModifiedBy>Hannah Frost</cp:lastModifiedBy>
  <cp:revision>1</cp:revision>
  <dcterms:modified xsi:type="dcterms:W3CDTF">2021-10-22T15:23:58Z</dcterms:modified>
</cp:coreProperties>
</file>