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  <p:sldId id="294" r:id="rId23"/>
    <p:sldId id="300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5" r:id="rId32"/>
    <p:sldId id="286" r:id="rId33"/>
    <p:sldId id="288" r:id="rId34"/>
    <p:sldId id="289" r:id="rId35"/>
    <p:sldId id="290" r:id="rId36"/>
    <p:sldId id="291" r:id="rId37"/>
    <p:sldId id="292" r:id="rId38"/>
    <p:sldId id="293" r:id="rId39"/>
    <p:sldId id="296" r:id="rId40"/>
    <p:sldId id="298" r:id="rId41"/>
    <p:sldId id="299" r:id="rId42"/>
    <p:sldId id="297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963" autoAdjust="0"/>
  </p:normalViewPr>
  <p:slideViewPr>
    <p:cSldViewPr snapToGrid="0" snapToObjects="1">
      <p:cViewPr varScale="1">
        <p:scale>
          <a:sx n="71" d="100"/>
          <a:sy n="71" d="100"/>
        </p:scale>
        <p:origin x="-10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C7CB7-5DFF-9C49-B5A3-7FC8368EFCE1}" type="datetimeFigureOut">
              <a:rPr lang="en-US" smtClean="0"/>
              <a:t>6/10/15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DA599-8CBF-604A-90D3-E3A9EFC72A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372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5296C-9BA6-E947-8EFF-18B628C75632}" type="datetimeFigureOut">
              <a:rPr lang="en-US" smtClean="0"/>
              <a:t>6/10/15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0F6E6-1042-8146-A607-5ABB847E1B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05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054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214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954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600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043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387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008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416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831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209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750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284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2400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7470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4634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124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148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7328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9292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6737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729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489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6553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175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8796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415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7776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3337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9418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8479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2613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3607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38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1425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5332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863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426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714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708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072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0F6E6-1042-8146-A607-5ABB847E1BF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261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0DE4-4990-CE42-B932-798813AB9699}" type="datetimeFigureOut">
              <a:rPr lang="en-US" smtClean="0"/>
              <a:t>6/10/15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7FEA-1B68-FA4C-B539-AAC0A289F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462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0DE4-4990-CE42-B932-798813AB9699}" type="datetimeFigureOut">
              <a:rPr lang="en-US" smtClean="0"/>
              <a:t>6/10/15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7FEA-1B68-FA4C-B539-AAC0A289F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763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0DE4-4990-CE42-B932-798813AB9699}" type="datetimeFigureOut">
              <a:rPr lang="en-US" smtClean="0"/>
              <a:t>6/10/15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7FEA-1B68-FA4C-B539-AAC0A289F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631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0DE4-4990-CE42-B932-798813AB9699}" type="datetimeFigureOut">
              <a:rPr lang="en-US" smtClean="0"/>
              <a:t>6/10/15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7FEA-1B68-FA4C-B539-AAC0A289F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752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0DE4-4990-CE42-B932-798813AB9699}" type="datetimeFigureOut">
              <a:rPr lang="en-US" smtClean="0"/>
              <a:t>6/10/15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7FEA-1B68-FA4C-B539-AAC0A289F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67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0DE4-4990-CE42-B932-798813AB9699}" type="datetimeFigureOut">
              <a:rPr lang="en-US" smtClean="0"/>
              <a:t>6/10/15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7FEA-1B68-FA4C-B539-AAC0A289F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363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0DE4-4990-CE42-B932-798813AB9699}" type="datetimeFigureOut">
              <a:rPr lang="en-US" smtClean="0"/>
              <a:t>6/10/15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7FEA-1B68-FA4C-B539-AAC0A289F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196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0DE4-4990-CE42-B932-798813AB9699}" type="datetimeFigureOut">
              <a:rPr lang="en-US" smtClean="0"/>
              <a:t>6/10/15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7FEA-1B68-FA4C-B539-AAC0A289F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31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0DE4-4990-CE42-B932-798813AB9699}" type="datetimeFigureOut">
              <a:rPr lang="en-US" smtClean="0"/>
              <a:t>6/10/15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7FEA-1B68-FA4C-B539-AAC0A289F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799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0DE4-4990-CE42-B932-798813AB9699}" type="datetimeFigureOut">
              <a:rPr lang="en-US" smtClean="0"/>
              <a:t>6/10/15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7FEA-1B68-FA4C-B539-AAC0A289F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543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30DE4-4990-CE42-B932-798813AB9699}" type="datetimeFigureOut">
              <a:rPr lang="en-US" smtClean="0"/>
              <a:t>6/10/15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7FEA-1B68-FA4C-B539-AAC0A289F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626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DE4-4990-CE42-B932-798813AB9699}" type="datetimeFigureOut">
              <a:rPr lang="en-US" smtClean="0"/>
              <a:t>6/10/15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77FEA-1B68-FA4C-B539-AAC0A289F2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5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c.gov/standards/mods/modsrdf/" TargetMode="External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rdf-translator.appspot.com" TargetMode="External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duraspace.org/display/FEDORA41/RESTful+HTTP+API+-+Containers" TargetMode="External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Avalon at the Crossroads:</a:t>
            </a:r>
            <a:br>
              <a:rPr lang="en-US" dirty="0" smtClean="0"/>
            </a:br>
            <a:r>
              <a:rPr lang="en-US" sz="3100" dirty="0" smtClean="0"/>
              <a:t>Metadata Strategies for Time-Based Media Blues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Juliet L. Hardesty, Metadata Analyst</a:t>
            </a:r>
          </a:p>
          <a:p>
            <a:r>
              <a:rPr lang="en-US" dirty="0" smtClean="0"/>
              <a:t>Indiana University</a:t>
            </a:r>
          </a:p>
          <a:p>
            <a:r>
              <a:rPr lang="en-US" sz="2600" dirty="0" smtClean="0"/>
              <a:t>OR2015, Indianapolis, Indiana</a:t>
            </a:r>
          </a:p>
          <a:p>
            <a:r>
              <a:rPr lang="en-US" sz="2600" dirty="0" smtClean="0"/>
              <a:t>June 11, 2015</a:t>
            </a:r>
          </a:p>
        </p:txBody>
      </p:sp>
    </p:spTree>
    <p:extLst>
      <p:ext uri="{BB962C8B-B14F-4D97-AF65-F5344CB8AC3E}">
        <p14:creationId xmlns:p14="http://schemas.microsoft.com/office/powerpoint/2010/main" val="3585908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21 at 9.45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351"/>
            <a:ext cx="9144000" cy="63932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985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21 at 9.45.4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389"/>
            <a:ext cx="9144000" cy="636322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72411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21 at 9.45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116"/>
            <a:ext cx="9144000" cy="634976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682945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21 at 9.46.1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122"/>
            <a:ext cx="9144000" cy="638575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13238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21 at 9.46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854"/>
            <a:ext cx="9144000" cy="636829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08661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21 at 9.46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525"/>
            <a:ext cx="9144000" cy="633495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13480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21 at 9.47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616"/>
            <a:ext cx="9144000" cy="630476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73905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21 at 9.47.5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693"/>
            <a:ext cx="9144000" cy="632661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34854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21 at 9.48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292"/>
            <a:ext cx="9144000" cy="635741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830412" y="2973995"/>
            <a:ext cx="944796" cy="334574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500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21 at 9.45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351"/>
            <a:ext cx="9144000" cy="63932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404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8 at 1.16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31" y="0"/>
            <a:ext cx="7410154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03410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21 at 9.45.4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389"/>
            <a:ext cx="9144000" cy="636322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34749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22 at 2.44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709"/>
            <a:ext cx="9144000" cy="565858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41695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Metadata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External store doesn’t involve Fedora </a:t>
            </a:r>
          </a:p>
          <a:p>
            <a:r>
              <a:rPr lang="en-US" dirty="0" smtClean="0"/>
              <a:t>METS – difficult to manage over time (editing, re-ordering)</a:t>
            </a:r>
          </a:p>
          <a:p>
            <a:r>
              <a:rPr lang="en-US" dirty="0" smtClean="0"/>
              <a:t>Current Avalon – static non-standard XML sprinkled around</a:t>
            </a:r>
          </a:p>
          <a:p>
            <a:r>
              <a:rPr lang="en-US" dirty="0" smtClean="0"/>
              <a:t>Fedora 4?</a:t>
            </a:r>
          </a:p>
          <a:p>
            <a:pPr lvl="1"/>
            <a:r>
              <a:rPr lang="en-US" dirty="0" smtClean="0"/>
              <a:t>Opportunity to try PCDM at the “object </a:t>
            </a:r>
            <a:r>
              <a:rPr lang="en-US" dirty="0"/>
              <a:t>i</a:t>
            </a:r>
            <a:r>
              <a:rPr lang="en-US" dirty="0" smtClean="0"/>
              <a:t>s part of object” level, at least</a:t>
            </a:r>
          </a:p>
          <a:p>
            <a:pPr lvl="1"/>
            <a:r>
              <a:rPr lang="en-US" dirty="0" smtClean="0"/>
              <a:t>Segment of a file - Hydra Structural Metadata Subgroup task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99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Descriptive Metadata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66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6-01 at 9.16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10923"/>
          </a:xfrm>
          <a:prstGeom prst="rect">
            <a:avLst/>
          </a:prstGeom>
        </p:spPr>
      </p:pic>
      <p:pic>
        <p:nvPicPr>
          <p:cNvPr id="5" name="Picture 4" descr="Screen Shot 2015-06-01 at 9.16.5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956"/>
            <a:ext cx="9144000" cy="5772044"/>
          </a:xfrm>
          <a:prstGeom prst="rect">
            <a:avLst/>
          </a:prstGeom>
        </p:spPr>
      </p:pic>
      <p:pic>
        <p:nvPicPr>
          <p:cNvPr id="10" name="Picture 9" descr="Screen Shot 2015-06-01 at 9.17.0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6605"/>
            <a:ext cx="9144000" cy="5761395"/>
          </a:xfrm>
          <a:prstGeom prst="rect">
            <a:avLst/>
          </a:prstGeom>
        </p:spPr>
      </p:pic>
      <p:pic>
        <p:nvPicPr>
          <p:cNvPr id="11" name="Picture 10" descr="Screen Shot 2015-06-01 at 9.17.2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956"/>
            <a:ext cx="9144000" cy="5772044"/>
          </a:xfrm>
          <a:prstGeom prst="rect">
            <a:avLst/>
          </a:prstGeom>
        </p:spPr>
      </p:pic>
      <p:pic>
        <p:nvPicPr>
          <p:cNvPr id="12" name="Picture 11" descr="Screen Shot 2015-06-01 at 9.17.33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4399"/>
            <a:ext cx="9144000" cy="5783601"/>
          </a:xfrm>
          <a:prstGeom prst="rect">
            <a:avLst/>
          </a:prstGeom>
        </p:spPr>
      </p:pic>
      <p:pic>
        <p:nvPicPr>
          <p:cNvPr id="13" name="Picture 12" descr="Screen Shot 2015-06-01 at 9.17.44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632"/>
            <a:ext cx="9144000" cy="5781368"/>
          </a:xfrm>
          <a:prstGeom prst="rect">
            <a:avLst/>
          </a:prstGeom>
        </p:spPr>
      </p:pic>
      <p:pic>
        <p:nvPicPr>
          <p:cNvPr id="14" name="Picture 13" descr="Screen Shot 2015-06-01 at 9.17.56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215"/>
            <a:ext cx="9144000" cy="5750785"/>
          </a:xfrm>
          <a:prstGeom prst="rect">
            <a:avLst/>
          </a:prstGeom>
        </p:spPr>
      </p:pic>
      <p:pic>
        <p:nvPicPr>
          <p:cNvPr id="15" name="Picture 14" descr="Screen Shot 2015-06-01 at 9.18.07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4399"/>
            <a:ext cx="9144000" cy="578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2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6-01 at 10.26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182"/>
            <a:ext cx="9144000" cy="6449635"/>
          </a:xfrm>
          <a:prstGeom prst="rect">
            <a:avLst/>
          </a:prstGeom>
        </p:spPr>
      </p:pic>
      <p:pic>
        <p:nvPicPr>
          <p:cNvPr id="8" name="Picture 7" descr="Screen Shot 2015-06-01 at 10.26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610"/>
            <a:ext cx="9144000" cy="5759204"/>
          </a:xfrm>
          <a:prstGeom prst="rect">
            <a:avLst/>
          </a:prstGeom>
        </p:spPr>
      </p:pic>
      <p:pic>
        <p:nvPicPr>
          <p:cNvPr id="9" name="Picture 8" descr="Screen Shot 2015-06-01 at 10.26.5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156"/>
            <a:ext cx="9144000" cy="5787555"/>
          </a:xfrm>
          <a:prstGeom prst="rect">
            <a:avLst/>
          </a:prstGeom>
        </p:spPr>
      </p:pic>
      <p:pic>
        <p:nvPicPr>
          <p:cNvPr id="10" name="Picture 9" descr="Screen Shot 2015-06-01 at 10.27.0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619"/>
            <a:ext cx="9144000" cy="5745494"/>
          </a:xfrm>
          <a:prstGeom prst="rect">
            <a:avLst/>
          </a:prstGeom>
        </p:spPr>
      </p:pic>
      <p:pic>
        <p:nvPicPr>
          <p:cNvPr id="11" name="Picture 10" descr="Screen Shot 2015-06-01 at 10.27.19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195"/>
            <a:ext cx="9144000" cy="5802760"/>
          </a:xfrm>
          <a:prstGeom prst="rect">
            <a:avLst/>
          </a:prstGeom>
        </p:spPr>
      </p:pic>
      <p:pic>
        <p:nvPicPr>
          <p:cNvPr id="12" name="Picture 11" descr="Screen Shot 2015-06-01 at 10.27.30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010"/>
            <a:ext cx="9144000" cy="5786701"/>
          </a:xfrm>
          <a:prstGeom prst="rect">
            <a:avLst/>
          </a:prstGeom>
        </p:spPr>
      </p:pic>
      <p:pic>
        <p:nvPicPr>
          <p:cNvPr id="13" name="Picture 12" descr="Screen Shot 2015-06-01 at 10.27.40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948"/>
            <a:ext cx="9144000" cy="5784464"/>
          </a:xfrm>
          <a:prstGeom prst="rect">
            <a:avLst/>
          </a:prstGeom>
        </p:spPr>
      </p:pic>
      <p:pic>
        <p:nvPicPr>
          <p:cNvPr id="14" name="Picture 13" descr="Screen Shot 2015-06-01 at 10.27.49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208"/>
            <a:ext cx="9144000" cy="575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66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6-01 at 10.56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638"/>
            <a:ext cx="9144000" cy="64387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581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6-01 at 11.29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603"/>
            <a:ext cx="9144000" cy="594279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57997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6-01 at 11.30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869"/>
            <a:ext cx="9144000" cy="578026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42064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6-01 at 11.31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328"/>
            <a:ext cx="9144000" cy="576534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7346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8 at 1.18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50" y="0"/>
            <a:ext cx="7047349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6184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6-01 at 5.02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1"/>
            <a:ext cx="9144000" cy="558343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815111" y="2331412"/>
            <a:ext cx="2013314" cy="132516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3570" y="4625744"/>
            <a:ext cx="3819386" cy="60668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0755" y="975219"/>
            <a:ext cx="9199954" cy="4950323"/>
            <a:chOff x="10755" y="975219"/>
            <a:chExt cx="9199954" cy="4950323"/>
          </a:xfrm>
        </p:grpSpPr>
        <p:sp>
          <p:nvSpPr>
            <p:cNvPr id="8" name="TextBox 7"/>
            <p:cNvSpPr txBox="1"/>
            <p:nvPr/>
          </p:nvSpPr>
          <p:spPr>
            <a:xfrm>
              <a:off x="10755" y="1524337"/>
              <a:ext cx="9199954" cy="44012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0" b="1" spc="-300" dirty="0" smtClean="0">
                  <a:solidFill>
                    <a:srgbClr val="FF0000"/>
                  </a:solidFill>
                  <a:latin typeface="Arial"/>
                  <a:cs typeface="Arial"/>
                </a:rPr>
                <a:t>X X X</a:t>
              </a:r>
              <a:endParaRPr lang="en-US" sz="28000" b="1" spc="-300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76375" y="975219"/>
              <a:ext cx="61912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smtClean="0">
                  <a:ln w="19050" cmpd="sng"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Not MODSRDF</a:t>
              </a:r>
              <a:endParaRPr lang="en-US" sz="7200" b="1" dirty="0">
                <a:ln w="19050" cmpd="sng">
                  <a:solidFill>
                    <a:schemeClr val="tx1"/>
                  </a:solidFill>
                </a:ln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7081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6-01 at 10.26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182"/>
            <a:ext cx="9144000" cy="6449635"/>
          </a:xfrm>
          <a:prstGeom prst="rect">
            <a:avLst/>
          </a:prstGeom>
        </p:spPr>
      </p:pic>
      <p:pic>
        <p:nvPicPr>
          <p:cNvPr id="5" name="Picture 4" descr="Screen Shot 2015-06-01 at 10.26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377"/>
            <a:ext cx="9144000" cy="5759204"/>
          </a:xfrm>
          <a:prstGeom prst="rect">
            <a:avLst/>
          </a:prstGeom>
        </p:spPr>
      </p:pic>
      <p:pic>
        <p:nvPicPr>
          <p:cNvPr id="8" name="Picture 7" descr="Screen Shot 2015-06-01 at 10.26.5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29"/>
            <a:ext cx="9144000" cy="5787555"/>
          </a:xfrm>
          <a:prstGeom prst="rect">
            <a:avLst/>
          </a:prstGeom>
        </p:spPr>
      </p:pic>
      <p:pic>
        <p:nvPicPr>
          <p:cNvPr id="9" name="Picture 8" descr="Screen Shot 2015-06-01 at 10.27.0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854"/>
            <a:ext cx="9144000" cy="574549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893291"/>
            <a:ext cx="9144000" cy="5802760"/>
            <a:chOff x="0" y="893291"/>
            <a:chExt cx="9144000" cy="5802760"/>
          </a:xfrm>
        </p:grpSpPr>
        <p:pic>
          <p:nvPicPr>
            <p:cNvPr id="10" name="Picture 9" descr="Screen Shot 2015-06-01 at 10.27.19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93291"/>
              <a:ext cx="9144000" cy="580276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92601" y="1023746"/>
              <a:ext cx="4343488" cy="533430"/>
            </a:xfrm>
            <a:prstGeom prst="rect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Picture 12" descr="Screen Shot 2015-06-01 at 10.27.30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198"/>
            <a:ext cx="9144000" cy="5786701"/>
          </a:xfrm>
          <a:prstGeom prst="rect">
            <a:avLst/>
          </a:prstGeom>
        </p:spPr>
      </p:pic>
      <p:pic>
        <p:nvPicPr>
          <p:cNvPr id="15" name="Picture 14" descr="Screen Shot 2015-06-01 at 10.27.40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315"/>
            <a:ext cx="9144000" cy="5784464"/>
          </a:xfrm>
          <a:prstGeom prst="rect">
            <a:avLst/>
          </a:prstGeom>
        </p:spPr>
      </p:pic>
      <p:pic>
        <p:nvPicPr>
          <p:cNvPr id="16" name="Picture 15" descr="Screen Shot 2015-06-01 at 10.27.49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9" y="894613"/>
            <a:ext cx="9144000" cy="575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1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6-02 at 9.33.05 AM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7" y="0"/>
            <a:ext cx="8799286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800870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6-02 at 9.35.3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88" y="0"/>
            <a:ext cx="8495625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95277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6-02 at 9.31.39 AM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08" y="0"/>
            <a:ext cx="7737785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124090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6-02 at 1.35.06 PM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202"/>
            <a:ext cx="9144000" cy="668359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363458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6-02 at 1.41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485"/>
            <a:ext cx="9144000" cy="576703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27670" y="5614916"/>
            <a:ext cx="5869059" cy="810278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265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6-02 at 1.49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485" y="0"/>
            <a:ext cx="4593030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7729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6-02 at 1.50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843" y="0"/>
            <a:ext cx="4694314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05841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Descriptive Metadata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RDF properties in Fedora 4 can quickly become complicated</a:t>
            </a:r>
          </a:p>
          <a:p>
            <a:r>
              <a:rPr lang="en-US" dirty="0" smtClean="0"/>
              <a:t>Hydra tech stack uses rdf-vocab Ruby gem</a:t>
            </a:r>
          </a:p>
          <a:p>
            <a:pPr lvl="1"/>
            <a:r>
              <a:rPr lang="en-US" dirty="0" smtClean="0"/>
              <a:t>MODS and MADS are there</a:t>
            </a:r>
          </a:p>
          <a:p>
            <a:r>
              <a:rPr lang="en-US" dirty="0" smtClean="0"/>
              <a:t>Static XML </a:t>
            </a:r>
            <a:r>
              <a:rPr lang="en-US" dirty="0" smtClean="0"/>
              <a:t>vs</a:t>
            </a:r>
            <a:r>
              <a:rPr lang="en-US" dirty="0" smtClean="0"/>
              <a:t> complex RDF</a:t>
            </a:r>
          </a:p>
          <a:p>
            <a:pPr lvl="1"/>
            <a:r>
              <a:rPr lang="en-US" dirty="0" smtClean="0"/>
              <a:t>Currently both give me the blues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95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8 at 1.20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58" y="0"/>
            <a:ext cx="678167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7469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359008_10152728534385934_818315789001454282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582"/>
            <a:ext cx="9144000" cy="61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65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MODSRDF still work in progress</a:t>
            </a:r>
          </a:p>
          <a:p>
            <a:r>
              <a:rPr lang="en-US" dirty="0" smtClean="0"/>
              <a:t>Hydra and Fedora communities</a:t>
            </a:r>
          </a:p>
          <a:p>
            <a:r>
              <a:rPr lang="en-US" dirty="0" smtClean="0"/>
              <a:t>Sharon </a:t>
            </a:r>
            <a:r>
              <a:rPr lang="en-US" dirty="0" smtClean="0"/>
              <a:t>Farnel</a:t>
            </a:r>
            <a:r>
              <a:rPr lang="en-US" dirty="0" smtClean="0"/>
              <a:t>/U Alberta phased approached to linked data conversion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99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Comments!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Julie Hardesty, Metadata Analyst</a:t>
            </a:r>
          </a:p>
          <a:p>
            <a:pPr marL="0" indent="0" algn="ctr">
              <a:buNone/>
            </a:pPr>
            <a:r>
              <a:rPr lang="en-US" dirty="0" smtClean="0"/>
              <a:t>Indiana University Libraries</a:t>
            </a:r>
          </a:p>
          <a:p>
            <a:pPr marL="0" indent="0" algn="ctr">
              <a:buNone/>
            </a:pPr>
            <a:r>
              <a:rPr lang="en-US" dirty="0" smtClean="0"/>
              <a:t>jlhardes@iu.edu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@</a:t>
            </a:r>
            <a:r>
              <a:rPr lang="en-US" dirty="0" smtClean="0"/>
              <a:t>jlhardes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&gt;^..^&lt;</a:t>
            </a:r>
          </a:p>
          <a:p>
            <a:pPr marL="0" indent="0" algn="ctr">
              <a:buNone/>
            </a:pPr>
            <a:r>
              <a:rPr lang="en-US" baseline="30000" dirty="0"/>
              <a:t>^</a:t>
            </a:r>
            <a:endParaRPr lang="en-US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2817556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8 at 1.21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039"/>
            <a:ext cx="9144000" cy="637992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038138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5-18 at 1.28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901"/>
            <a:ext cx="9144000" cy="630419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0928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8 at 1.29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918"/>
            <a:ext cx="9144000" cy="635416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046720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8 at 1.30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189"/>
            <a:ext cx="9144000" cy="635162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971952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5-21 at 9.45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389"/>
            <a:ext cx="9144000" cy="636322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379197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5523</TotalTime>
  <Words>213</Words>
  <Application>Microsoft Macintosh PowerPoint</Application>
  <PresentationFormat>On-screen Show (4:3)</PresentationFormat>
  <Paragraphs>73</Paragraphs>
  <Slides>42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Avalon at the Crossroads: Metadata Strategies for Time-Based Media Blues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Structural Metadata</vt:lpstr>
      <vt:lpstr>Descriptive Metadata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Descriptive Metadata</vt:lpstr>
      <vt:lpstr>PowerPoint Presentation</vt:lpstr>
      <vt:lpstr>Possibilities</vt:lpstr>
      <vt:lpstr>Questions? Comments!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Avalon at the Crossroads: Metadata Strategies for Time-Based Media Blues</dc:title>
  <dc:creator>Julie</dc:creator>
  <cp:lastModifiedBy>Julie</cp:lastModifiedBy>
  <cp:revision>120</cp:revision>
  <cp:lastPrinted>2015-06-05T20:14:15Z</cp:lastPrinted>
  <dcterms:created xsi:type="dcterms:W3CDTF">2015-05-18T17:25:03Z</dcterms:created>
  <dcterms:modified xsi:type="dcterms:W3CDTF">2015-06-11T03:25:52Z</dcterms:modified>
</cp:coreProperties>
</file>