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4"/>
  </p:sldMasterIdLst>
  <p:notesMasterIdLst>
    <p:notesMasterId r:id="rId14"/>
  </p:notesMasterIdLst>
  <p:handoutMasterIdLst>
    <p:handoutMasterId r:id="rId15"/>
  </p:handoutMasterIdLst>
  <p:sldIdLst>
    <p:sldId id="256" r:id="rId5"/>
    <p:sldId id="273" r:id="rId6"/>
    <p:sldId id="261" r:id="rId7"/>
    <p:sldId id="262" r:id="rId8"/>
    <p:sldId id="269" r:id="rId9"/>
    <p:sldId id="274" r:id="rId10"/>
    <p:sldId id="275" r:id="rId11"/>
    <p:sldId id="276" r:id="rId12"/>
    <p:sldId id="277"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p:restoredTop sz="72199" autoAdjust="0"/>
  </p:normalViewPr>
  <p:slideViewPr>
    <p:cSldViewPr snapToGrid="0" snapToObjects="1">
      <p:cViewPr varScale="1">
        <p:scale>
          <a:sx n="152" d="100"/>
          <a:sy n="152" d="100"/>
        </p:scale>
        <p:origin x="1736" y="184"/>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154" d="100"/>
          <a:sy n="154" d="100"/>
        </p:scale>
        <p:origin x="540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6D1952-4C8C-594A-8D47-CC3EBD31CD69}" type="datetimeFigureOut">
              <a:rPr lang="en-US" smtClean="0"/>
              <a:t>4/21/21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32E9FD-FA40-FC48-8917-175ED0BCC748}" type="slidenum">
              <a:rPr lang="en-US" smtClean="0"/>
              <a:t>‹#›</a:t>
            </a:fld>
            <a:endParaRPr lang="en-US"/>
          </a:p>
        </p:txBody>
      </p:sp>
    </p:spTree>
    <p:extLst>
      <p:ext uri="{BB962C8B-B14F-4D97-AF65-F5344CB8AC3E}">
        <p14:creationId xmlns:p14="http://schemas.microsoft.com/office/powerpoint/2010/main" val="41872048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82BA9-193E-D440-8A2C-9653656F2AE3}" type="datetimeFigureOut">
              <a:rPr lang="en-US" smtClean="0"/>
              <a:t>4/21/21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3C63D-0C1A-0E4C-A0BD-8D65A9542426}" type="slidenum">
              <a:rPr lang="en-US" smtClean="0"/>
              <a:t>‹#›</a:t>
            </a:fld>
            <a:endParaRPr lang="en-US"/>
          </a:p>
        </p:txBody>
      </p:sp>
    </p:spTree>
    <p:extLst>
      <p:ext uri="{BB962C8B-B14F-4D97-AF65-F5344CB8AC3E}">
        <p14:creationId xmlns:p14="http://schemas.microsoft.com/office/powerpoint/2010/main" val="421070561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the time we started this project in the spring of 2019, we were looking for a number of things.</a:t>
            </a:r>
          </a:p>
          <a:p>
            <a:endParaRPr lang="en-US" dirty="0"/>
          </a:p>
          <a:p>
            <a:r>
              <a:rPr lang="en-US" dirty="0"/>
              <a:t>We wanted an exercise in Agile development from the ground up, as well as a radical departure in workflow, technical approach, and system capabilities from what we’d been doing before.</a:t>
            </a:r>
          </a:p>
        </p:txBody>
      </p:sp>
      <p:sp>
        <p:nvSpPr>
          <p:cNvPr id="4" name="Slide Number Placeholder 3"/>
          <p:cNvSpPr>
            <a:spLocks noGrp="1"/>
          </p:cNvSpPr>
          <p:nvPr>
            <p:ph type="sldNum" sz="quarter" idx="5"/>
          </p:nvPr>
        </p:nvSpPr>
        <p:spPr/>
        <p:txBody>
          <a:bodyPr/>
          <a:lstStyle/>
          <a:p>
            <a:fld id="{6363C63D-0C1A-0E4C-A0BD-8D65A9542426}" type="slidenum">
              <a:rPr lang="en-US" smtClean="0"/>
              <a:t>1</a:t>
            </a:fld>
            <a:endParaRPr lang="en-US"/>
          </a:p>
        </p:txBody>
      </p:sp>
    </p:spTree>
    <p:extLst>
      <p:ext uri="{BB962C8B-B14F-4D97-AF65-F5344CB8AC3E}">
        <p14:creationId xmlns:p14="http://schemas.microsoft.com/office/powerpoint/2010/main" val="4257580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wanted to get back and think about the workgroup’s mission, and our team’s role in supporting that mission.</a:t>
            </a:r>
          </a:p>
        </p:txBody>
      </p:sp>
      <p:sp>
        <p:nvSpPr>
          <p:cNvPr id="4" name="Slide Number Placeholder 3"/>
          <p:cNvSpPr>
            <a:spLocks noGrp="1"/>
          </p:cNvSpPr>
          <p:nvPr>
            <p:ph type="sldNum" sz="quarter" idx="5"/>
          </p:nvPr>
        </p:nvSpPr>
        <p:spPr/>
        <p:txBody>
          <a:bodyPr/>
          <a:lstStyle/>
          <a:p>
            <a:fld id="{6363C63D-0C1A-0E4C-A0BD-8D65A9542426}" type="slidenum">
              <a:rPr lang="en-US" smtClean="0"/>
              <a:t>2</a:t>
            </a:fld>
            <a:endParaRPr lang="en-US"/>
          </a:p>
        </p:txBody>
      </p:sp>
    </p:spTree>
    <p:extLst>
      <p:ext uri="{BB962C8B-B14F-4D97-AF65-F5344CB8AC3E}">
        <p14:creationId xmlns:p14="http://schemas.microsoft.com/office/powerpoint/2010/main" val="3983590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When we started this project we didn’t just set out to improve our existing system. We took a hard look at our workflow and asked whether the existing repository solution was working the way we wanted to work.</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a/k/a WORKFLOW FIRST</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That analysis led us to realize that our most important assets were sitting unmanaged for months or in some cases years because our workflow (determined in part by existing repository technology) required us to frontload much of our descriptive work. Basically we had to have everything “done” before it went into the system. So last year we set out to solve that problem. </a:t>
            </a:r>
          </a:p>
          <a:p>
            <a:pPr rtl="0"/>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What we came up with was a workflow and system that front-loads the preservation of assets and seeks to make the describing of assets as frictionless as possible.</a:t>
            </a:r>
            <a:endParaRPr lang="en-US" sz="1200" b="0" i="0" u="none" strike="noStrike" kern="1200" dirty="0">
              <a:solidFill>
                <a:schemeClr val="tx1"/>
              </a:solidFill>
              <a:effectLst/>
              <a:latin typeface="+mn-lt"/>
              <a:ea typeface="+mn-ea"/>
              <a:cs typeface="+mn-cs"/>
            </a:endParaRP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 workflow after digitization is broken into three logical steps:</a:t>
            </a:r>
          </a:p>
          <a:p>
            <a:pPr rtl="0" fontAlgn="base"/>
            <a:r>
              <a:rPr lang="en-US" sz="1200" b="1" i="0" u="none" strike="noStrike" kern="1200" dirty="0">
                <a:solidFill>
                  <a:schemeClr val="tx1"/>
                </a:solidFill>
                <a:effectLst/>
                <a:latin typeface="+mn-lt"/>
                <a:ea typeface="+mn-ea"/>
                <a:cs typeface="+mn-cs"/>
              </a:rPr>
              <a:t>Ingest and Preserve. </a:t>
            </a:r>
            <a:r>
              <a:rPr lang="en-US" sz="1200" b="0" i="0" u="none" strike="noStrike" kern="1200" dirty="0">
                <a:solidFill>
                  <a:schemeClr val="tx1"/>
                </a:solidFill>
                <a:effectLst/>
                <a:latin typeface="+mn-lt"/>
                <a:ea typeface="+mn-ea"/>
                <a:cs typeface="+mn-cs"/>
              </a:rPr>
              <a:t>This is to get assets out of “the danger zone” and into managed preservation. It also makes the assets available immediately for researchers. Our goal is to fit into existing workflows as much as possible. Also, we wanted it to be fast. </a:t>
            </a:r>
          </a:p>
          <a:p>
            <a:pPr marL="0" marR="0" lvl="0" indent="0" algn="l" defTabSz="457200" rtl="0" eaLnBrk="1" fontAlgn="base"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	Preservation Dashboard – critical to our work. Once an item is in we know that it is safe and we have a report to prove it!</a:t>
            </a:r>
            <a:endParaRPr lang="en-US" sz="1200" b="0" i="0" u="none" strike="noStrike" kern="1200" dirty="0">
              <a:solidFill>
                <a:schemeClr val="tx1"/>
              </a:solidFill>
              <a:effectLst/>
              <a:latin typeface="+mn-lt"/>
              <a:ea typeface="+mn-ea"/>
              <a:cs typeface="+mn-cs"/>
            </a:endParaRPr>
          </a:p>
          <a:p>
            <a:pPr rtl="0" fontAlgn="base"/>
            <a:r>
              <a:rPr lang="en-US" sz="1200" b="1" i="0" u="none" strike="noStrike" kern="1200" dirty="0">
                <a:solidFill>
                  <a:schemeClr val="tx1"/>
                </a:solidFill>
                <a:effectLst/>
                <a:latin typeface="+mn-lt"/>
                <a:ea typeface="+mn-ea"/>
                <a:cs typeface="+mn-cs"/>
              </a:rPr>
              <a:t>Describe works.</a:t>
            </a:r>
            <a:r>
              <a:rPr lang="en-US" sz="1200" b="0" i="0" u="none" strike="noStrike" kern="1200" dirty="0">
                <a:solidFill>
                  <a:schemeClr val="tx1"/>
                </a:solidFill>
                <a:effectLst/>
                <a:latin typeface="+mn-lt"/>
                <a:ea typeface="+mn-ea"/>
                <a:cs typeface="+mn-cs"/>
              </a:rPr>
              <a:t> During this step, our metadata experts describe the assets in a series of bulk and individual edit operations (CSV and BATCH). This is really a sweet spot for this new product. It massive editing at scale. </a:t>
            </a:r>
          </a:p>
          <a:p>
            <a:pPr rtl="0" fontAlgn="base"/>
            <a:r>
              <a:rPr lang="en-US" sz="1200" b="1" i="0" u="none" strike="noStrike" kern="1200" dirty="0">
                <a:solidFill>
                  <a:schemeClr val="tx1"/>
                </a:solidFill>
                <a:effectLst/>
                <a:latin typeface="+mn-lt"/>
                <a:ea typeface="+mn-ea"/>
                <a:cs typeface="+mn-cs"/>
              </a:rPr>
              <a:t>Publish and Share.</a:t>
            </a:r>
            <a:r>
              <a:rPr lang="en-US" sz="1200" b="0" i="0" u="none" strike="noStrike" kern="1200" dirty="0">
                <a:solidFill>
                  <a:schemeClr val="tx1"/>
                </a:solidFill>
                <a:effectLst/>
                <a:latin typeface="+mn-lt"/>
                <a:ea typeface="+mn-ea"/>
                <a:cs typeface="+mn-cs"/>
              </a:rPr>
              <a:t> Immediately upon ingestion assets are findable with minimal metadata. We also allow for the ability to share unpublished and access controlled assets via an expiring URL. </a:t>
            </a:r>
          </a:p>
          <a:p>
            <a:endParaRPr lang="en-US" dirty="0"/>
          </a:p>
        </p:txBody>
      </p:sp>
      <p:sp>
        <p:nvSpPr>
          <p:cNvPr id="4" name="Slide Number Placeholder 3"/>
          <p:cNvSpPr>
            <a:spLocks noGrp="1"/>
          </p:cNvSpPr>
          <p:nvPr>
            <p:ph type="sldNum" sz="quarter" idx="5"/>
          </p:nvPr>
        </p:nvSpPr>
        <p:spPr/>
        <p:txBody>
          <a:bodyPr/>
          <a:lstStyle/>
          <a:p>
            <a:fld id="{6363C63D-0C1A-0E4C-A0BD-8D65A9542426}" type="slidenum">
              <a:rPr lang="en-US" smtClean="0"/>
              <a:t>3</a:t>
            </a:fld>
            <a:endParaRPr lang="en-US"/>
          </a:p>
        </p:txBody>
      </p:sp>
    </p:spTree>
    <p:extLst>
      <p:ext uri="{BB962C8B-B14F-4D97-AF65-F5344CB8AC3E}">
        <p14:creationId xmlns:p14="http://schemas.microsoft.com/office/powerpoint/2010/main" val="1671092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Scalability – An ingest pipeline and batch operations that can scale out as needed to handle large bursts of work. Karen Shaw will be talking more about that tomorrow afternoon</a:t>
            </a:r>
          </a:p>
          <a:p>
            <a:r>
              <a:rPr lang="en-US" dirty="0"/>
              <a:t>Efficiency – Makes the best use of provisioned resources; nothing sits idle unnecessarily</a:t>
            </a:r>
          </a:p>
          <a:p>
            <a:r>
              <a:rPr lang="en-US" dirty="0"/>
              <a:t>Repeatability – e.g., Results are predictable; processes are idempotent</a:t>
            </a:r>
          </a:p>
          <a:p>
            <a:r>
              <a:rPr lang="en-US" dirty="0"/>
              <a:t>Visibility – Everything has a dashboard! If you’ve made changes to the system, you should be able to get back and see what those changes were and which work(s) were affected</a:t>
            </a:r>
          </a:p>
          <a:p>
            <a:r>
              <a:rPr lang="en-US" dirty="0"/>
              <a:t>Usability</a:t>
            </a:r>
          </a:p>
          <a:p>
            <a:pPr marL="171450" indent="-171450">
              <a:buFont typeface="Arial" panose="020B0604020202020204" pitchFamily="34" charset="0"/>
              <a:buChar char="•"/>
            </a:pPr>
            <a:r>
              <a:rPr lang="en-US" dirty="0"/>
              <a:t>Completely independent front-end, loosely coupled via </a:t>
            </a:r>
            <a:r>
              <a:rPr lang="en-US" dirty="0" err="1"/>
              <a:t>GraphQL</a:t>
            </a:r>
            <a:r>
              <a:rPr lang="en-US" dirty="0"/>
              <a:t> and Elasticsearch. </a:t>
            </a:r>
          </a:p>
          <a:p>
            <a:pPr marL="171450" indent="-171450">
              <a:buFont typeface="Arial" panose="020B0604020202020204" pitchFamily="34" charset="0"/>
              <a:buChar char="•"/>
            </a:pPr>
            <a:r>
              <a:rPr lang="en-US" dirty="0"/>
              <a:t>Developed using a user-first development process – Adam </a:t>
            </a:r>
            <a:r>
              <a:rPr lang="en-US" dirty="0" err="1"/>
              <a:t>Arling</a:t>
            </a:r>
            <a:r>
              <a:rPr lang="en-US" dirty="0"/>
              <a:t> and Frank </a:t>
            </a:r>
            <a:r>
              <a:rPr lang="en-US" dirty="0" err="1"/>
              <a:t>Sweis</a:t>
            </a:r>
            <a:r>
              <a:rPr lang="en-US" dirty="0"/>
              <a:t> will be talking about that later today</a:t>
            </a:r>
          </a:p>
          <a:p>
            <a:r>
              <a:rPr lang="en-US" dirty="0" err="1"/>
              <a:t>Scriptability</a:t>
            </a:r>
            <a:r>
              <a:rPr lang="en-US" dirty="0"/>
              <a:t> </a:t>
            </a:r>
          </a:p>
          <a:p>
            <a:pPr marL="171450" indent="-171450">
              <a:buFont typeface="Arial" panose="020B0604020202020204" pitchFamily="34" charset="0"/>
              <a:buChar char="•"/>
            </a:pPr>
            <a:r>
              <a:rPr lang="en-US" dirty="0"/>
              <a:t>Our Elixir API made it possible for us write our migration code in a matter of days.</a:t>
            </a:r>
          </a:p>
          <a:p>
            <a:pPr marL="171450" indent="-171450">
              <a:buFont typeface="Arial" panose="020B0604020202020204" pitchFamily="34" charset="0"/>
              <a:buChar char="•"/>
            </a:pPr>
            <a:r>
              <a:rPr lang="en-US" dirty="0"/>
              <a:t>The </a:t>
            </a:r>
            <a:r>
              <a:rPr lang="en-US" dirty="0" err="1"/>
              <a:t>GraphQL</a:t>
            </a:r>
            <a:r>
              <a:rPr lang="en-US" dirty="0"/>
              <a:t> API lets us explore and call complex operations from a special web browser scripting interface or from the command line.</a:t>
            </a:r>
          </a:p>
          <a:p>
            <a:pPr marL="171450" indent="-171450">
              <a:buFont typeface="Arial" panose="020B0604020202020204" pitchFamily="34" charset="0"/>
              <a:buChar char="•"/>
            </a:pPr>
            <a:r>
              <a:rPr lang="en-US" dirty="0"/>
              <a:t>Exposing a subset of the Elasticsearch API allows us to plug in automated data harvesting and discovery tools.</a:t>
            </a:r>
          </a:p>
          <a:p>
            <a:endParaRPr lang="en-US" dirty="0"/>
          </a:p>
          <a:p>
            <a:r>
              <a:rPr lang="en-US" dirty="0"/>
              <a:t>Scalability, Flexibility, Stability all led us to Elixir, a 10-year-old language based on the 30-year-old Erlang – designed from the beginning as a rock solid foundation for scalable, concurrent, high-availability systems</a:t>
            </a:r>
          </a:p>
          <a:p>
            <a:endParaRPr lang="en-US" dirty="0"/>
          </a:p>
          <a:p>
            <a:r>
              <a:rPr lang="en-US" dirty="0"/>
              <a:t>In the end: Migration – brought 146,072 works / 209,088 file sets over from DONUT, our Hyrax-based image management system, in just a couple of days with 111 errors, most of which were in the formatting of EDTF dates (our new parser is stricter than the old one). Almost all were easily rectified.</a:t>
            </a:r>
          </a:p>
          <a:p>
            <a:endParaRPr lang="en-US" dirty="0"/>
          </a:p>
        </p:txBody>
      </p:sp>
      <p:sp>
        <p:nvSpPr>
          <p:cNvPr id="4" name="Slide Number Placeholder 3"/>
          <p:cNvSpPr>
            <a:spLocks noGrp="1"/>
          </p:cNvSpPr>
          <p:nvPr>
            <p:ph type="sldNum" sz="quarter" idx="5"/>
          </p:nvPr>
        </p:nvSpPr>
        <p:spPr/>
        <p:txBody>
          <a:bodyPr/>
          <a:lstStyle/>
          <a:p>
            <a:fld id="{6363C63D-0C1A-0E4C-A0BD-8D65A9542426}" type="slidenum">
              <a:rPr lang="en-US" smtClean="0"/>
              <a:t>4</a:t>
            </a:fld>
            <a:endParaRPr lang="en-US"/>
          </a:p>
        </p:txBody>
      </p:sp>
    </p:spTree>
    <p:extLst>
      <p:ext uri="{BB962C8B-B14F-4D97-AF65-F5344CB8AC3E}">
        <p14:creationId xmlns:p14="http://schemas.microsoft.com/office/powerpoint/2010/main" val="3490619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we finally doing microservices? I don’t know! Maybe!</a:t>
            </a:r>
          </a:p>
        </p:txBody>
      </p:sp>
      <p:sp>
        <p:nvSpPr>
          <p:cNvPr id="4" name="Slide Number Placeholder 3"/>
          <p:cNvSpPr>
            <a:spLocks noGrp="1"/>
          </p:cNvSpPr>
          <p:nvPr>
            <p:ph type="sldNum" sz="quarter" idx="5"/>
          </p:nvPr>
        </p:nvSpPr>
        <p:spPr/>
        <p:txBody>
          <a:bodyPr/>
          <a:lstStyle/>
          <a:p>
            <a:fld id="{6363C63D-0C1A-0E4C-A0BD-8D65A9542426}" type="slidenum">
              <a:rPr lang="en-US" smtClean="0"/>
              <a:t>5</a:t>
            </a:fld>
            <a:endParaRPr lang="en-US"/>
          </a:p>
        </p:txBody>
      </p:sp>
    </p:spTree>
    <p:extLst>
      <p:ext uri="{BB962C8B-B14F-4D97-AF65-F5344CB8AC3E}">
        <p14:creationId xmlns:p14="http://schemas.microsoft.com/office/powerpoint/2010/main" val="2565253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have the past two years taught us? A lot, but I’m going to limit myself to four.</a:t>
            </a:r>
          </a:p>
          <a:p>
            <a:endParaRPr lang="en-US" dirty="0"/>
          </a:p>
          <a:p>
            <a:r>
              <a:rPr lang="en-US" dirty="0"/>
              <a:t>First off, it turns out we’re pretty good at this! Not just the parts we knew we were good at, either.</a:t>
            </a:r>
          </a:p>
          <a:p>
            <a:endParaRPr lang="en-US" dirty="0"/>
          </a:p>
          <a:p>
            <a:r>
              <a:rPr lang="en-US" dirty="0"/>
              <a:t>Even after 30 years of software development and 15 in libraries, I still struggle with obtaining realistic test data. It’s not enough to shove 100 copies of tiff1.tif and </a:t>
            </a:r>
            <a:r>
              <a:rPr lang="en-US" dirty="0" err="1"/>
              <a:t>test.jpg</a:t>
            </a:r>
            <a:r>
              <a:rPr lang="en-US" dirty="0"/>
              <a:t> at your system – you need that 1,000 or 5,000 or 10,000 item test batch with gigabyte TIFFs and all the metadata fields filled out ready much earlier in the process than we had. (See Karen’s talk tomorrow afternoon to find out what happened!)</a:t>
            </a:r>
          </a:p>
          <a:p>
            <a:endParaRPr lang="en-US" dirty="0"/>
          </a:p>
          <a:p>
            <a:r>
              <a:rPr lang="en-US" dirty="0"/>
              <a:t>Don’t let the workaround become the work! People who work in libraries and academia are often so used to devising elaborate workarounds to compensate for shortcomings in the systems they use that it won’t even occur to them to tell you about their 9-step process until you see them doing it.</a:t>
            </a:r>
          </a:p>
        </p:txBody>
      </p:sp>
      <p:sp>
        <p:nvSpPr>
          <p:cNvPr id="4" name="Slide Number Placeholder 3"/>
          <p:cNvSpPr>
            <a:spLocks noGrp="1"/>
          </p:cNvSpPr>
          <p:nvPr>
            <p:ph type="sldNum" sz="quarter" idx="5"/>
          </p:nvPr>
        </p:nvSpPr>
        <p:spPr/>
        <p:txBody>
          <a:bodyPr/>
          <a:lstStyle/>
          <a:p>
            <a:fld id="{6363C63D-0C1A-0E4C-A0BD-8D65A9542426}" type="slidenum">
              <a:rPr lang="en-US" smtClean="0"/>
              <a:t>6</a:t>
            </a:fld>
            <a:endParaRPr lang="en-US"/>
          </a:p>
        </p:txBody>
      </p:sp>
    </p:spTree>
    <p:extLst>
      <p:ext uri="{BB962C8B-B14F-4D97-AF65-F5344CB8AC3E}">
        <p14:creationId xmlns:p14="http://schemas.microsoft.com/office/powerpoint/2010/main" val="4107565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HOMEPAGE</a:t>
            </a:r>
          </a:p>
          <a:p>
            <a:pPr rtl="0"/>
            <a:endParaRPr lang="en-US" sz="1200" b="0" i="0" u="none" strike="noStrike" kern="1200" dirty="0">
              <a:solidFill>
                <a:schemeClr val="tx1"/>
              </a:solidFill>
              <a:effectLst/>
              <a:latin typeface="+mn-lt"/>
              <a:ea typeface="+mn-ea"/>
              <a:cs typeface="+mn-cs"/>
            </a:endParaRPr>
          </a:p>
          <a:p>
            <a:pPr marL="171450" indent="-171450" rtl="0">
              <a:buFont typeface="Arial" panose="020B0604020202020204" pitchFamily="34" charset="0"/>
              <a:buChar char="•"/>
            </a:pPr>
            <a:r>
              <a:rPr lang="en-US" sz="1200" b="0" i="0" u="none" strike="noStrike" kern="1200" dirty="0">
                <a:solidFill>
                  <a:schemeClr val="tx1"/>
                </a:solidFill>
                <a:effectLst/>
                <a:latin typeface="+mn-lt"/>
                <a:ea typeface="+mn-ea"/>
                <a:cs typeface="+mn-cs"/>
              </a:rPr>
              <a:t>Repository growth over time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dirty="0">
                <a:solidFill>
                  <a:schemeClr val="tx1"/>
                </a:solidFill>
                <a:effectLst/>
                <a:latin typeface="+mn-lt"/>
                <a:ea typeface="+mn-ea"/>
                <a:cs typeface="+mn-cs"/>
              </a:rPr>
              <a:t>Analytics dashboard (</a:t>
            </a:r>
            <a:r>
              <a:rPr lang="en-US" sz="1200" b="0" kern="1200" dirty="0">
                <a:solidFill>
                  <a:schemeClr val="tx1"/>
                </a:solidFill>
                <a:effectLst/>
                <a:latin typeface="+mn-lt"/>
                <a:ea typeface="+mn-ea"/>
                <a:cs typeface="+mn-cs"/>
              </a:rPr>
              <a:t>“Has a picture of the impact of his work”)</a:t>
            </a:r>
            <a:endParaRPr lang="en-US" sz="1200" b="0" i="0" u="none" strike="noStrike" kern="1200" dirty="0">
              <a:solidFill>
                <a:schemeClr val="tx1"/>
              </a:solidFill>
              <a:effectLst/>
              <a:latin typeface="+mn-lt"/>
              <a:ea typeface="+mn-ea"/>
              <a:cs typeface="+mn-cs"/>
            </a:endParaRP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Let’s start with INGEST</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Ingesting assets follows the workflow of the production team. It uses a modified inventory sheet which we produce while digitizing assets to move works into the system. The goal is to make this happen as quickly as we can after QA so that works are preserved and shareable.</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Show Spreadsheet</a:t>
            </a:r>
          </a:p>
          <a:p>
            <a:pPr rtl="0" fontAlgn="base"/>
            <a:r>
              <a:rPr lang="en-US" sz="1200" b="0" i="0" u="none" strike="noStrike" kern="1200" dirty="0">
                <a:solidFill>
                  <a:schemeClr val="tx1"/>
                </a:solidFill>
                <a:effectLst/>
                <a:latin typeface="+mn-lt"/>
                <a:ea typeface="+mn-ea"/>
                <a:cs typeface="+mn-cs"/>
              </a:rPr>
              <a:t>Show ingest happen</a:t>
            </a:r>
          </a:p>
          <a:p>
            <a:pPr rtl="0" fontAlgn="base"/>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A lot has to happen as we move assets into a preserved and shareable state </a:t>
            </a:r>
          </a:p>
          <a:p>
            <a:pPr rtl="0" fontAlgn="base"/>
            <a:r>
              <a:rPr lang="en-US" sz="1200" b="0" i="0" u="none" strike="noStrike" kern="1200" dirty="0">
                <a:solidFill>
                  <a:schemeClr val="tx1"/>
                </a:solidFill>
                <a:effectLst/>
                <a:latin typeface="+mn-lt"/>
                <a:ea typeface="+mn-ea"/>
                <a:cs typeface="+mn-cs"/>
              </a:rPr>
              <a:t>Checksums (digests) are generated</a:t>
            </a:r>
          </a:p>
          <a:p>
            <a:pPr rtl="0" fontAlgn="base"/>
            <a:r>
              <a:rPr lang="en-US" sz="1200" b="0" i="0" u="none" strike="noStrike" kern="1200" dirty="0">
                <a:solidFill>
                  <a:schemeClr val="tx1"/>
                </a:solidFill>
                <a:effectLst/>
                <a:latin typeface="+mn-lt"/>
                <a:ea typeface="+mn-ea"/>
                <a:cs typeface="+mn-cs"/>
              </a:rPr>
              <a:t>They’re Moved into preservation storage</a:t>
            </a:r>
          </a:p>
          <a:p>
            <a:pPr rtl="0" fontAlgn="base"/>
            <a:r>
              <a:rPr lang="en-US" sz="1200" b="0" i="0" u="none" strike="noStrike" kern="1200" dirty="0">
                <a:solidFill>
                  <a:schemeClr val="tx1"/>
                </a:solidFill>
                <a:effectLst/>
                <a:latin typeface="+mn-lt"/>
                <a:ea typeface="+mn-ea"/>
                <a:cs typeface="+mn-cs"/>
              </a:rPr>
              <a:t>Tech metadata is gathered</a:t>
            </a:r>
          </a:p>
          <a:p>
            <a:pPr rtl="0" fontAlgn="base"/>
            <a:r>
              <a:rPr lang="en-US" sz="1200" b="0" i="0" u="none" strike="noStrike" kern="1200" dirty="0">
                <a:solidFill>
                  <a:schemeClr val="tx1"/>
                </a:solidFill>
                <a:effectLst/>
                <a:latin typeface="+mn-lt"/>
                <a:ea typeface="+mn-ea"/>
                <a:cs typeface="+mn-cs"/>
              </a:rPr>
              <a:t>Works are created </a:t>
            </a:r>
          </a:p>
          <a:p>
            <a:pPr rtl="0" fontAlgn="base"/>
            <a:r>
              <a:rPr lang="en-US" sz="1200" b="0" i="0" u="none" strike="noStrike" kern="1200" dirty="0">
                <a:solidFill>
                  <a:schemeClr val="tx1"/>
                </a:solidFill>
                <a:effectLst/>
                <a:latin typeface="+mn-lt"/>
                <a:ea typeface="+mn-ea"/>
                <a:cs typeface="+mn-cs"/>
              </a:rPr>
              <a:t>Files are attached to works</a:t>
            </a:r>
          </a:p>
          <a:p>
            <a:pPr rtl="0" fontAlgn="base"/>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BATCH EDIT</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Add to John Cage Correspondence collection</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Add “Cage, John” as a Topical subject</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Add “Personal correspondence” (FAST Form/Genre) as Genre</a:t>
            </a:r>
          </a:p>
          <a:p>
            <a:pPr marL="171450" indent="-171450" rtl="0" fontAlgn="base">
              <a:buFont typeface="Arial" panose="020B0604020202020204" pitchFamily="34" charset="0"/>
              <a:buChar char="•"/>
            </a:pPr>
            <a:endParaRPr lang="en-US" sz="1200" b="0" i="0" u="none" strike="noStrike" kern="1200" dirty="0">
              <a:solidFill>
                <a:schemeClr val="tx1"/>
              </a:solidFill>
              <a:effectLst/>
              <a:latin typeface="+mn-lt"/>
              <a:ea typeface="+mn-ea"/>
              <a:cs typeface="+mn-cs"/>
            </a:endParaRPr>
          </a:p>
          <a:p>
            <a:pPr marL="0" indent="0" rtl="0" fontAlgn="base">
              <a:buFont typeface="Arial" panose="020B0604020202020204" pitchFamily="34" charset="0"/>
              <a:buNone/>
            </a:pPr>
            <a:r>
              <a:rPr lang="en-US" sz="1200" b="0" i="0" u="none" strike="noStrike" kern="1200" dirty="0">
                <a:solidFill>
                  <a:schemeClr val="tx1"/>
                </a:solidFill>
                <a:effectLst/>
                <a:latin typeface="+mn-lt"/>
                <a:ea typeface="+mn-ea"/>
                <a:cs typeface="+mn-cs"/>
              </a:rPr>
              <a:t>SHOW CSV METADATA EXPORT</a:t>
            </a:r>
          </a:p>
          <a:p>
            <a:pPr marL="0" indent="0" rtl="0" fontAlgn="base">
              <a:buFont typeface="Arial" panose="020B0604020202020204" pitchFamily="34" charset="0"/>
              <a:buNone/>
            </a:pPr>
            <a:r>
              <a:rPr lang="en-US" sz="1200" b="0" i="0" u="none" strike="noStrike" kern="1200" dirty="0">
                <a:solidFill>
                  <a:schemeClr val="tx1"/>
                </a:solidFill>
                <a:effectLst/>
                <a:latin typeface="+mn-lt"/>
                <a:ea typeface="+mn-ea"/>
                <a:cs typeface="+mn-cs"/>
              </a:rPr>
              <a:t>SHOW SHAREABLE LINK (PROD)</a:t>
            </a:r>
          </a:p>
          <a:p>
            <a:pPr marL="0" indent="0" rtl="0" fontAlgn="base">
              <a:buFont typeface="Arial" panose="020B0604020202020204" pitchFamily="34" charset="0"/>
              <a:buNone/>
            </a:pPr>
            <a:r>
              <a:rPr lang="en-US" sz="1200" b="0" i="0" u="none" strike="noStrike" kern="1200" dirty="0">
                <a:solidFill>
                  <a:schemeClr val="tx1"/>
                </a:solidFill>
                <a:effectLst/>
                <a:latin typeface="+mn-lt"/>
                <a:ea typeface="+mn-ea"/>
                <a:cs typeface="+mn-cs"/>
              </a:rPr>
              <a:t>SHOW DASHBOARDS</a:t>
            </a:r>
          </a:p>
        </p:txBody>
      </p:sp>
      <p:sp>
        <p:nvSpPr>
          <p:cNvPr id="4" name="Slide Number Placeholder 3"/>
          <p:cNvSpPr>
            <a:spLocks noGrp="1"/>
          </p:cNvSpPr>
          <p:nvPr>
            <p:ph type="sldNum" sz="quarter" idx="5"/>
          </p:nvPr>
        </p:nvSpPr>
        <p:spPr/>
        <p:txBody>
          <a:bodyPr/>
          <a:lstStyle/>
          <a:p>
            <a:fld id="{6363C63D-0C1A-0E4C-A0BD-8D65A9542426}" type="slidenum">
              <a:rPr lang="en-US" smtClean="0"/>
              <a:t>7</a:t>
            </a:fld>
            <a:endParaRPr lang="en-US"/>
          </a:p>
        </p:txBody>
      </p:sp>
    </p:spTree>
    <p:extLst>
      <p:ext uri="{BB962C8B-B14F-4D97-AF65-F5344CB8AC3E}">
        <p14:creationId xmlns:p14="http://schemas.microsoft.com/office/powerpoint/2010/main" val="35179612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eparator P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542060"/>
            <a:ext cx="9144000" cy="2054160"/>
          </a:xfrm>
        </p:spPr>
        <p:txBody>
          <a:bodyPr/>
          <a:lstStyle>
            <a:lvl1pPr algn="ctr">
              <a:defRPr>
                <a:solidFill>
                  <a:schemeClr val="bg1"/>
                </a:solidFill>
                <a:latin typeface="Arial"/>
              </a:defRPr>
            </a:lvl1pPr>
          </a:lstStyle>
          <a:p>
            <a:r>
              <a:rPr lang="en-US" dirty="0"/>
              <a:t>Separator</a:t>
            </a:r>
          </a:p>
        </p:txBody>
      </p:sp>
      <p:pic>
        <p:nvPicPr>
          <p:cNvPr id="6" name="Picture 5" descr="NWU PPT Wide Opt 1_Separator.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8" name="TextBox 7"/>
          <p:cNvSpPr txBox="1"/>
          <p:nvPr userDrawn="1"/>
        </p:nvSpPr>
        <p:spPr>
          <a:xfrm>
            <a:off x="952500" y="-1342571"/>
            <a:ext cx="184666" cy="369332"/>
          </a:xfrm>
          <a:prstGeom prst="rect">
            <a:avLst/>
          </a:prstGeom>
          <a:noFill/>
        </p:spPr>
        <p:txBody>
          <a:bodyPr wrap="none" rtlCol="0">
            <a:spAutoFit/>
          </a:bodyPr>
          <a:lstStyle/>
          <a:p>
            <a:endParaRPr lang="en-US" dirty="0"/>
          </a:p>
        </p:txBody>
      </p:sp>
      <p:sp>
        <p:nvSpPr>
          <p:cNvPr id="9" name="TextBox 8"/>
          <p:cNvSpPr txBox="1"/>
          <p:nvPr userDrawn="1"/>
        </p:nvSpPr>
        <p:spPr>
          <a:xfrm>
            <a:off x="8608786" y="566964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11773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Arial"/>
              </a:defRPr>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atin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Arial"/>
              </a:defRPr>
            </a:lvl1pPr>
          </a:lstStyle>
          <a:p>
            <a:fld id="{B362BA78-8688-C546-A03A-2A39F84C0B58}" type="datetime1">
              <a:rPr lang="en-US" smtClean="0"/>
              <a:pPr/>
              <a:t>4/21/21</a:t>
            </a:fld>
            <a:endParaRPr lang="en-US"/>
          </a:p>
        </p:txBody>
      </p:sp>
      <p:sp>
        <p:nvSpPr>
          <p:cNvPr id="6" name="Footer Placeholder 5"/>
          <p:cNvSpPr>
            <a:spLocks noGrp="1"/>
          </p:cNvSpPr>
          <p:nvPr>
            <p:ph type="ftr" sz="quarter" idx="11"/>
          </p:nvPr>
        </p:nvSpPr>
        <p:spPr/>
        <p:txBody>
          <a:bodyPr/>
          <a:lstStyle>
            <a:lvl1pPr>
              <a:defRPr>
                <a:latin typeface="Arial"/>
              </a:defRPr>
            </a:lvl1pPr>
          </a:lstStyle>
          <a:p>
            <a:endParaRPr lang="en-US"/>
          </a:p>
        </p:txBody>
      </p:sp>
      <p:sp>
        <p:nvSpPr>
          <p:cNvPr id="7" name="Slide Number Placeholder 6"/>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a:p>
        </p:txBody>
      </p:sp>
    </p:spTree>
    <p:extLst>
      <p:ext uri="{BB962C8B-B14F-4D97-AF65-F5344CB8AC3E}">
        <p14:creationId xmlns:p14="http://schemas.microsoft.com/office/powerpoint/2010/main" val="770278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a:defRPr>
            </a:lvl1pPr>
          </a:lstStyle>
          <a:p>
            <a:fld id="{EF5B9135-15EF-DE46-84CC-16626B0FAF7F}" type="datetime1">
              <a:rPr lang="en-US" smtClean="0"/>
              <a:pPr/>
              <a:t>4/21/21</a:t>
            </a:fld>
            <a:endParaRPr lang="en-US"/>
          </a:p>
        </p:txBody>
      </p:sp>
      <p:sp>
        <p:nvSpPr>
          <p:cNvPr id="6" name="Slide Number Placeholder 5"/>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a:p>
        </p:txBody>
      </p:sp>
      <p:sp>
        <p:nvSpPr>
          <p:cNvPr id="7" name="TextBox 6"/>
          <p:cNvSpPr txBox="1"/>
          <p:nvPr userDrawn="1"/>
        </p:nvSpPr>
        <p:spPr>
          <a:xfrm>
            <a:off x="3136197" y="-304560"/>
            <a:ext cx="184666" cy="369332"/>
          </a:xfrm>
          <a:prstGeom prst="rect">
            <a:avLst/>
          </a:prstGeom>
          <a:noFill/>
        </p:spPr>
        <p:txBody>
          <a:bodyPr wrap="none" rtlCol="0">
            <a:spAutoFit/>
          </a:bodyPr>
          <a:lstStyle/>
          <a:p>
            <a:endParaRPr lang="en-US" dirty="0"/>
          </a:p>
        </p:txBody>
      </p:sp>
      <p:sp>
        <p:nvSpPr>
          <p:cNvPr id="8" name="Footer Placeholder 5"/>
          <p:cNvSpPr>
            <a:spLocks noGrp="1"/>
          </p:cNvSpPr>
          <p:nvPr>
            <p:ph type="ftr" sz="quarter" idx="11"/>
          </p:nvPr>
        </p:nvSpPr>
        <p:spPr>
          <a:xfrm>
            <a:off x="3124200" y="4767263"/>
            <a:ext cx="2895600" cy="273844"/>
          </a:xfrm>
        </p:spPr>
        <p:txBody>
          <a:bodyPr/>
          <a:lstStyle/>
          <a:p>
            <a:endParaRPr lang="en-US"/>
          </a:p>
        </p:txBody>
      </p:sp>
    </p:spTree>
    <p:extLst>
      <p:ext uri="{BB962C8B-B14F-4D97-AF65-F5344CB8AC3E}">
        <p14:creationId xmlns:p14="http://schemas.microsoft.com/office/powerpoint/2010/main" val="3785029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lvl1pPr>
              <a:defRPr>
                <a:latin typeface="Arial"/>
              </a:defRPr>
            </a:lvl1pPr>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77ADD-011F-3541-9724-9C7FC92455D5}" type="datetime1">
              <a:rPr lang="en-US" smtClean="0"/>
              <a:t>4/21/21</a:t>
            </a:fld>
            <a:endParaRPr lang="en-US"/>
          </a:p>
        </p:txBody>
      </p:sp>
      <p:sp>
        <p:nvSpPr>
          <p:cNvPr id="6" name="Slide Number Placeholder 5"/>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a:p>
        </p:txBody>
      </p:sp>
      <p:sp>
        <p:nvSpPr>
          <p:cNvPr id="7" name="Footer Placeholder 5"/>
          <p:cNvSpPr>
            <a:spLocks noGrp="1"/>
          </p:cNvSpPr>
          <p:nvPr>
            <p:ph type="ftr" sz="quarter" idx="11"/>
          </p:nvPr>
        </p:nvSpPr>
        <p:spPr>
          <a:xfrm>
            <a:off x="3124200" y="4767263"/>
            <a:ext cx="2895600" cy="273844"/>
          </a:xfrm>
        </p:spPr>
        <p:txBody>
          <a:bodyPr/>
          <a:lstStyle/>
          <a:p>
            <a:endParaRPr lang="en-US"/>
          </a:p>
        </p:txBody>
      </p:sp>
    </p:spTree>
    <p:extLst>
      <p:ext uri="{BB962C8B-B14F-4D97-AF65-F5344CB8AC3E}">
        <p14:creationId xmlns:p14="http://schemas.microsoft.com/office/powerpoint/2010/main" val="3349232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a:defRPr>
            </a:lvl1pPr>
          </a:lstStyle>
          <a:p>
            <a:fld id="{D3421027-4EC0-9C48-8CFB-B8A3104CB056}" type="datetime1">
              <a:rPr lang="en-US" smtClean="0"/>
              <a:pPr/>
              <a:t>4/21/21</a:t>
            </a:fld>
            <a:endParaRPr lang="en-US"/>
          </a:p>
        </p:txBody>
      </p:sp>
      <p:sp>
        <p:nvSpPr>
          <p:cNvPr id="3" name="Footer Placeholder 2"/>
          <p:cNvSpPr>
            <a:spLocks noGrp="1"/>
          </p:cNvSpPr>
          <p:nvPr>
            <p:ph type="ftr" sz="quarter" idx="11"/>
          </p:nvPr>
        </p:nvSpPr>
        <p:spPr/>
        <p:txBody>
          <a:bodyPr/>
          <a:lstStyle>
            <a:lvl1pPr>
              <a:defRPr>
                <a:latin typeface="Arial"/>
              </a:defRPr>
            </a:lvl1pPr>
          </a:lstStyle>
          <a:p>
            <a:endParaRPr lang="en-US"/>
          </a:p>
        </p:txBody>
      </p:sp>
      <p:sp>
        <p:nvSpPr>
          <p:cNvPr id="4" name="Slide Number Placeholder 3"/>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a:p>
        </p:txBody>
      </p:sp>
    </p:spTree>
    <p:extLst>
      <p:ext uri="{BB962C8B-B14F-4D97-AF65-F5344CB8AC3E}">
        <p14:creationId xmlns:p14="http://schemas.microsoft.com/office/powerpoint/2010/main" val="405320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Arial"/>
              </a:defRPr>
            </a:lvl1p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atin typeface="Arial"/>
              </a:defRPr>
            </a:lvl1pPr>
          </a:lstStyle>
          <a:p>
            <a:fld id="{FA5DAB8B-8178-D047-869E-5A62AF236443}" type="datetime1">
              <a:rPr lang="en-US" smtClean="0"/>
              <a:t>4/21/21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dirty="0"/>
          </a:p>
        </p:txBody>
      </p:sp>
    </p:spTree>
    <p:extLst>
      <p:ext uri="{BB962C8B-B14F-4D97-AF65-F5344CB8AC3E}">
        <p14:creationId xmlns:p14="http://schemas.microsoft.com/office/powerpoint/2010/main" val="3441408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a:defRPr>
            </a:lvl1pPr>
          </a:lstStyle>
          <a:p>
            <a:fld id="{B9AB8213-A564-3C44-8CA0-968996562138}" type="datetime1">
              <a:rPr lang="en-US" smtClean="0"/>
              <a:pPr/>
              <a:t>4/21/21</a:t>
            </a:fld>
            <a:endParaRPr lang="en-US"/>
          </a:p>
        </p:txBody>
      </p:sp>
      <p:sp>
        <p:nvSpPr>
          <p:cNvPr id="5" name="Footer Placeholder 4"/>
          <p:cNvSpPr>
            <a:spLocks noGrp="1"/>
          </p:cNvSpPr>
          <p:nvPr>
            <p:ph type="ftr" sz="quarter" idx="11"/>
          </p:nvPr>
        </p:nvSpPr>
        <p:spPr/>
        <p:txBody>
          <a:bodyPr/>
          <a:lstStyle>
            <a:lvl1pPr>
              <a:defRPr>
                <a:latin typeface="Arial"/>
              </a:defRPr>
            </a:lvl1pPr>
          </a:lstStyle>
          <a:p>
            <a:endParaRPr lang="en-US"/>
          </a:p>
        </p:txBody>
      </p:sp>
      <p:sp>
        <p:nvSpPr>
          <p:cNvPr id="6" name="Slide Number Placeholder 5"/>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a:p>
        </p:txBody>
      </p:sp>
    </p:spTree>
    <p:extLst>
      <p:ext uri="{BB962C8B-B14F-4D97-AF65-F5344CB8AC3E}">
        <p14:creationId xmlns:p14="http://schemas.microsoft.com/office/powerpoint/2010/main" val="409656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normAutofit/>
          </a:bodyPr>
          <a:lstStyle>
            <a:lvl1pPr algn="l">
              <a:defRPr sz="3200" b="1" cap="all">
                <a:latin typeface="Arial"/>
              </a:defRPr>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atin typeface="Arial"/>
              </a:defRPr>
            </a:lvl1pPr>
          </a:lstStyle>
          <a:p>
            <a:fld id="{0A83DA12-03A5-114A-ABAE-78CD6BB6AC19}" type="datetime1">
              <a:rPr lang="en-US" smtClean="0"/>
              <a:pPr/>
              <a:t>4/21/21</a:t>
            </a:fld>
            <a:endParaRPr lang="en-US"/>
          </a:p>
        </p:txBody>
      </p:sp>
      <p:sp>
        <p:nvSpPr>
          <p:cNvPr id="5" name="Footer Placeholder 4"/>
          <p:cNvSpPr>
            <a:spLocks noGrp="1"/>
          </p:cNvSpPr>
          <p:nvPr>
            <p:ph type="ftr" sz="quarter" idx="11"/>
          </p:nvPr>
        </p:nvSpPr>
        <p:spPr/>
        <p:txBody>
          <a:bodyPr/>
          <a:lstStyle>
            <a:lvl1pPr>
              <a:defRPr>
                <a:latin typeface="Arial"/>
              </a:defRPr>
            </a:lvl1pPr>
          </a:lstStyle>
          <a:p>
            <a:endParaRPr lang="en-US"/>
          </a:p>
        </p:txBody>
      </p:sp>
      <p:sp>
        <p:nvSpPr>
          <p:cNvPr id="6" name="Slide Number Placeholder 5"/>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a:p>
        </p:txBody>
      </p:sp>
    </p:spTree>
    <p:extLst>
      <p:ext uri="{BB962C8B-B14F-4D97-AF65-F5344CB8AC3E}">
        <p14:creationId xmlns:p14="http://schemas.microsoft.com/office/powerpoint/2010/main" val="240463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defRPr>
            </a:lvl1pPr>
          </a:lstStyle>
          <a:p>
            <a:r>
              <a:rPr lang="en-US" dirty="0"/>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atin typeface="Arial"/>
              </a:defRPr>
            </a:lvl1pPr>
            <a:lvl2pPr>
              <a:defRPr sz="2400">
                <a:latin typeface="Arial"/>
              </a:defRPr>
            </a:lvl2pPr>
            <a:lvl3pPr>
              <a:defRPr sz="2000">
                <a:latin typeface="Arial"/>
              </a:defRPr>
            </a:lvl3pPr>
            <a:lvl4pPr>
              <a:defRPr sz="1800">
                <a:latin typeface="Arial"/>
              </a:defRPr>
            </a:lvl4pPr>
            <a:lvl5pPr>
              <a:defRPr sz="1800">
                <a:latin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atin typeface="Arial"/>
              </a:defRPr>
            </a:lvl1pPr>
            <a:lvl2pPr>
              <a:defRPr sz="2400">
                <a:latin typeface="Arial"/>
              </a:defRPr>
            </a:lvl2pPr>
            <a:lvl3pPr>
              <a:defRPr sz="2000">
                <a:latin typeface="Arial"/>
              </a:defRPr>
            </a:lvl3pPr>
            <a:lvl4pPr>
              <a:defRPr sz="1800">
                <a:latin typeface="Arial"/>
              </a:defRPr>
            </a:lvl4pPr>
            <a:lvl5pPr>
              <a:defRPr sz="1800">
                <a:latin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Arial"/>
              </a:defRPr>
            </a:lvl1pPr>
          </a:lstStyle>
          <a:p>
            <a:fld id="{1FFF386F-14E4-954A-9EC2-E277FFD66D49}" type="datetime1">
              <a:rPr lang="en-US" smtClean="0"/>
              <a:pPr/>
              <a:t>4/21/21</a:t>
            </a:fld>
            <a:endParaRPr lang="en-US"/>
          </a:p>
        </p:txBody>
      </p:sp>
      <p:sp>
        <p:nvSpPr>
          <p:cNvPr id="6" name="Footer Placeholder 5"/>
          <p:cNvSpPr>
            <a:spLocks noGrp="1"/>
          </p:cNvSpPr>
          <p:nvPr>
            <p:ph type="ftr" sz="quarter" idx="11"/>
          </p:nvPr>
        </p:nvSpPr>
        <p:spPr/>
        <p:txBody>
          <a:bodyPr/>
          <a:lstStyle>
            <a:lvl1pPr>
              <a:defRPr>
                <a:latin typeface="Arial"/>
              </a:defRPr>
            </a:lvl1pPr>
          </a:lstStyle>
          <a:p>
            <a:endParaRPr lang="en-US"/>
          </a:p>
        </p:txBody>
      </p:sp>
      <p:sp>
        <p:nvSpPr>
          <p:cNvPr id="7" name="Slide Number Placeholder 6"/>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a:p>
        </p:txBody>
      </p:sp>
    </p:spTree>
    <p:extLst>
      <p:ext uri="{BB962C8B-B14F-4D97-AF65-F5344CB8AC3E}">
        <p14:creationId xmlns:p14="http://schemas.microsoft.com/office/powerpoint/2010/main" val="269572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defRPr>
            </a:lvl1pPr>
          </a:lstStyle>
          <a:p>
            <a:r>
              <a:rPr lang="en-US" dirty="0"/>
              <a:t>Click to edit Master title style</a:t>
            </a:r>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atin typeface="Arial"/>
              </a:defRPr>
            </a:lvl1pPr>
            <a:lvl2pPr>
              <a:defRPr sz="2000">
                <a:latin typeface="Arial"/>
              </a:defRPr>
            </a:lvl2pPr>
            <a:lvl3pPr>
              <a:defRPr sz="1800">
                <a:latin typeface="Arial"/>
              </a:defRPr>
            </a:lvl3pPr>
            <a:lvl4pPr>
              <a:defRPr sz="1600">
                <a:latin typeface="Arial"/>
              </a:defRPr>
            </a:lvl4pPr>
            <a:lvl5pPr>
              <a:defRPr sz="1600">
                <a:latin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buNone/>
              <a:defRPr sz="2000" b="1">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atin typeface="Arial"/>
              </a:defRPr>
            </a:lvl1pPr>
            <a:lvl2pPr>
              <a:defRPr sz="2000">
                <a:latin typeface="Arial"/>
              </a:defRPr>
            </a:lvl2pPr>
            <a:lvl3pPr>
              <a:defRPr sz="1800">
                <a:latin typeface="Arial"/>
              </a:defRPr>
            </a:lvl3pPr>
            <a:lvl4pPr>
              <a:defRPr sz="1600">
                <a:latin typeface="Arial"/>
              </a:defRPr>
            </a:lvl4pPr>
            <a:lvl5pPr>
              <a:defRPr sz="1600">
                <a:latin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Arial"/>
              </a:defRPr>
            </a:lvl1pPr>
          </a:lstStyle>
          <a:p>
            <a:fld id="{D8FFCF06-3344-8345-BEA6-DDAEFCC6ECCE}" type="datetime1">
              <a:rPr lang="en-US" smtClean="0"/>
              <a:pPr/>
              <a:t>4/21/21</a:t>
            </a:fld>
            <a:endParaRPr lang="en-US"/>
          </a:p>
        </p:txBody>
      </p:sp>
      <p:sp>
        <p:nvSpPr>
          <p:cNvPr id="8" name="Footer Placeholder 7"/>
          <p:cNvSpPr>
            <a:spLocks noGrp="1"/>
          </p:cNvSpPr>
          <p:nvPr>
            <p:ph type="ftr" sz="quarter" idx="11"/>
          </p:nvPr>
        </p:nvSpPr>
        <p:spPr/>
        <p:txBody>
          <a:bodyPr/>
          <a:lstStyle>
            <a:lvl1pPr>
              <a:defRPr>
                <a:latin typeface="Arial"/>
              </a:defRPr>
            </a:lvl1pPr>
          </a:lstStyle>
          <a:p>
            <a:endParaRPr lang="en-US"/>
          </a:p>
        </p:txBody>
      </p:sp>
      <p:sp>
        <p:nvSpPr>
          <p:cNvPr id="9" name="Slide Number Placeholder 8"/>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a:p>
        </p:txBody>
      </p:sp>
    </p:spTree>
    <p:extLst>
      <p:ext uri="{BB962C8B-B14F-4D97-AF65-F5344CB8AC3E}">
        <p14:creationId xmlns:p14="http://schemas.microsoft.com/office/powerpoint/2010/main" val="194377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defRPr>
            </a:lvl1pPr>
          </a:lstStyle>
          <a:p>
            <a:r>
              <a:rPr lang="en-US"/>
              <a:t>Click to edit Master title style</a:t>
            </a:r>
          </a:p>
        </p:txBody>
      </p:sp>
      <p:sp>
        <p:nvSpPr>
          <p:cNvPr id="3" name="Date Placeholder 2"/>
          <p:cNvSpPr>
            <a:spLocks noGrp="1"/>
          </p:cNvSpPr>
          <p:nvPr>
            <p:ph type="dt" sz="half" idx="10"/>
          </p:nvPr>
        </p:nvSpPr>
        <p:spPr/>
        <p:txBody>
          <a:bodyPr/>
          <a:lstStyle>
            <a:lvl1pPr>
              <a:defRPr>
                <a:latin typeface="Arial"/>
              </a:defRPr>
            </a:lvl1pPr>
          </a:lstStyle>
          <a:p>
            <a:fld id="{84C6D879-35D4-554E-9D6D-93E8130AA922}" type="datetime1">
              <a:rPr lang="en-US" smtClean="0"/>
              <a:pPr/>
              <a:t>4/21/21</a:t>
            </a:fld>
            <a:endParaRPr lang="en-US"/>
          </a:p>
        </p:txBody>
      </p:sp>
      <p:sp>
        <p:nvSpPr>
          <p:cNvPr id="4" name="Footer Placeholder 3"/>
          <p:cNvSpPr>
            <a:spLocks noGrp="1"/>
          </p:cNvSpPr>
          <p:nvPr>
            <p:ph type="ftr" sz="quarter" idx="11"/>
          </p:nvPr>
        </p:nvSpPr>
        <p:spPr/>
        <p:txBody>
          <a:bodyPr/>
          <a:lstStyle>
            <a:lvl1pPr>
              <a:defRPr>
                <a:latin typeface="Arial"/>
              </a:defRPr>
            </a:lvl1pPr>
          </a:lstStyle>
          <a:p>
            <a:endParaRPr lang="en-US"/>
          </a:p>
        </p:txBody>
      </p:sp>
      <p:sp>
        <p:nvSpPr>
          <p:cNvPr id="5" name="Slide Number Placeholder 4"/>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a:p>
        </p:txBody>
      </p:sp>
    </p:spTree>
    <p:extLst>
      <p:ext uri="{BB962C8B-B14F-4D97-AF65-F5344CB8AC3E}">
        <p14:creationId xmlns:p14="http://schemas.microsoft.com/office/powerpoint/2010/main" val="278320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atin typeface="Arial"/>
              </a:defRPr>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atin typeface="Arial"/>
              </a:defRPr>
            </a:lvl1pPr>
            <a:lvl2pPr>
              <a:defRPr sz="2800">
                <a:latin typeface="Arial"/>
              </a:defRPr>
            </a:lvl2pPr>
            <a:lvl3pPr>
              <a:defRPr sz="2400">
                <a:latin typeface="Arial"/>
              </a:defRPr>
            </a:lvl3pPr>
            <a:lvl4pPr>
              <a:defRPr sz="2000">
                <a:latin typeface="Arial"/>
              </a:defRPr>
            </a:lvl4pPr>
            <a:lvl5pPr>
              <a:defRPr sz="2000">
                <a:latin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Arial"/>
              </a:defRPr>
            </a:lvl1pPr>
          </a:lstStyle>
          <a:p>
            <a:fld id="{AB182AE3-760A-8E44-AB65-03A533386DFC}" type="datetime1">
              <a:rPr lang="en-US" smtClean="0"/>
              <a:pPr/>
              <a:t>4/21/21</a:t>
            </a:fld>
            <a:endParaRPr lang="en-US"/>
          </a:p>
        </p:txBody>
      </p:sp>
      <p:sp>
        <p:nvSpPr>
          <p:cNvPr id="6" name="Footer Placeholder 5"/>
          <p:cNvSpPr>
            <a:spLocks noGrp="1"/>
          </p:cNvSpPr>
          <p:nvPr>
            <p:ph type="ftr" sz="quarter" idx="11"/>
          </p:nvPr>
        </p:nvSpPr>
        <p:spPr/>
        <p:txBody>
          <a:bodyPr/>
          <a:lstStyle>
            <a:lvl1pPr>
              <a:defRPr>
                <a:latin typeface="Arial"/>
              </a:defRPr>
            </a:lvl1pPr>
          </a:lstStyle>
          <a:p>
            <a:endParaRPr lang="en-US"/>
          </a:p>
        </p:txBody>
      </p:sp>
      <p:sp>
        <p:nvSpPr>
          <p:cNvPr id="7" name="Slide Number Placeholder 6"/>
          <p:cNvSpPr>
            <a:spLocks noGrp="1"/>
          </p:cNvSpPr>
          <p:nvPr>
            <p:ph type="sldNum" sz="quarter" idx="12"/>
          </p:nvPr>
        </p:nvSpPr>
        <p:spPr/>
        <p:txBody>
          <a:bodyPr/>
          <a:lstStyle>
            <a:lvl1pPr>
              <a:defRPr>
                <a:latin typeface="Arial"/>
              </a:defRPr>
            </a:lvl1pPr>
          </a:lstStyle>
          <a:p>
            <a:fld id="{106E12CD-FCB1-464E-A775-0B83FDDACE03}" type="slidenum">
              <a:rPr lang="en-US" smtClean="0"/>
              <a:pPr/>
              <a:t>‹#›</a:t>
            </a:fld>
            <a:endParaRPr lang="en-US"/>
          </a:p>
        </p:txBody>
      </p:sp>
    </p:spTree>
    <p:extLst>
      <p:ext uri="{BB962C8B-B14F-4D97-AF65-F5344CB8AC3E}">
        <p14:creationId xmlns:p14="http://schemas.microsoft.com/office/powerpoint/2010/main" val="4280246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NWU PPT Wide Opt 1_Master.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98C176C-065F-124D-AAA4-94F2B7A2EC7C}" type="datetime1">
              <a:rPr lang="en-US" smtClean="0"/>
              <a:t>4/21/21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339169" y="4767263"/>
            <a:ext cx="597573" cy="273844"/>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106E12CD-FCB1-464E-A775-0B83FDDACE03}" type="slidenum">
              <a:rPr lang="en-US" smtClean="0"/>
              <a:pPr/>
              <a:t>‹#›</a:t>
            </a:fld>
            <a:endParaRPr lang="en-US" dirty="0"/>
          </a:p>
        </p:txBody>
      </p:sp>
    </p:spTree>
    <p:extLst>
      <p:ext uri="{BB962C8B-B14F-4D97-AF65-F5344CB8AC3E}">
        <p14:creationId xmlns:p14="http://schemas.microsoft.com/office/powerpoint/2010/main" val="864960203"/>
      </p:ext>
    </p:extLst>
  </p:cSld>
  <p:clrMap bg1="lt1" tx1="dk1" bg2="lt2" tx2="dk2" accent1="accent1" accent2="accent2" accent3="accent3" accent4="accent4" accent5="accent5" accent6="accent6" hlink="hlink" folHlink="folHlink"/>
  <p:sldLayoutIdLst>
    <p:sldLayoutId id="2147483660" r:id="rId1"/>
    <p:sldLayoutId id="2147483655" r:id="rId2"/>
    <p:sldLayoutId id="2147483649" r:id="rId3"/>
    <p:sldLayoutId id="2147483650" r:id="rId4"/>
    <p:sldLayoutId id="2147483651" r:id="rId5"/>
    <p:sldLayoutId id="2147483652" r:id="rId6"/>
    <p:sldLayoutId id="2147483653" r:id="rId7"/>
    <p:sldLayoutId id="2147483654"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WU PPT Wide Opt 1_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1206500" y="1074371"/>
            <a:ext cx="7937499" cy="1102519"/>
          </a:xfrm>
        </p:spPr>
        <p:txBody>
          <a:bodyPr/>
          <a:lstStyle/>
          <a:p>
            <a:pPr algn="l"/>
            <a:r>
              <a:rPr lang="en-US" dirty="0"/>
              <a:t>It’s Alive!</a:t>
            </a:r>
          </a:p>
        </p:txBody>
      </p:sp>
      <p:sp>
        <p:nvSpPr>
          <p:cNvPr id="3" name="Subtitle 2"/>
          <p:cNvSpPr>
            <a:spLocks noGrp="1"/>
          </p:cNvSpPr>
          <p:nvPr>
            <p:ph type="subTitle" idx="1"/>
          </p:nvPr>
        </p:nvSpPr>
        <p:spPr>
          <a:xfrm>
            <a:off x="1906101" y="2176889"/>
            <a:ext cx="7237900" cy="1314450"/>
          </a:xfrm>
        </p:spPr>
        <p:txBody>
          <a:bodyPr/>
          <a:lstStyle/>
          <a:p>
            <a:pPr algn="l"/>
            <a:r>
              <a:rPr lang="en-US" dirty="0"/>
              <a:t>Building Meadow:</a:t>
            </a:r>
            <a:br>
              <a:rPr lang="en-US" dirty="0"/>
            </a:br>
            <a:r>
              <a:rPr lang="en-US" dirty="0"/>
              <a:t>A Preservation-First Repository</a:t>
            </a:r>
          </a:p>
        </p:txBody>
      </p:sp>
      <p:sp>
        <p:nvSpPr>
          <p:cNvPr id="4" name="TextBox 3">
            <a:extLst>
              <a:ext uri="{FF2B5EF4-FFF2-40B4-BE49-F238E27FC236}">
                <a16:creationId xmlns:a16="http://schemas.microsoft.com/office/drawing/2014/main" id="{62DCB27D-BACC-8D45-9AC5-60F85C6A7B30}"/>
              </a:ext>
            </a:extLst>
          </p:cNvPr>
          <p:cNvSpPr txBox="1"/>
          <p:nvPr/>
        </p:nvSpPr>
        <p:spPr>
          <a:xfrm>
            <a:off x="4909400" y="3809588"/>
            <a:ext cx="4043896" cy="1015663"/>
          </a:xfrm>
          <a:prstGeom prst="rect">
            <a:avLst/>
          </a:prstGeom>
          <a:noFill/>
        </p:spPr>
        <p:txBody>
          <a:bodyPr wrap="square" rtlCol="0">
            <a:spAutoFit/>
          </a:bodyPr>
          <a:lstStyle/>
          <a:p>
            <a:r>
              <a:rPr lang="en-US" dirty="0"/>
              <a:t>Michael B. Klein </a:t>
            </a:r>
            <a:r>
              <a:rPr lang="en-US" sz="1400" dirty="0"/>
              <a:t>(he/him)</a:t>
            </a:r>
          </a:p>
          <a:p>
            <a:r>
              <a:rPr lang="en-US" sz="1400" i="1" dirty="0"/>
              <a:t>Tech Lead, Repository Development &amp; Administration</a:t>
            </a:r>
          </a:p>
          <a:p>
            <a:r>
              <a:rPr lang="en-US" sz="1400" i="1" dirty="0"/>
              <a:t>Repository &amp; Digital Curation Workgroup</a:t>
            </a:r>
          </a:p>
          <a:p>
            <a:r>
              <a:rPr lang="en-US" sz="1400" i="1" dirty="0"/>
              <a:t>Northwestern University Libraries</a:t>
            </a:r>
          </a:p>
        </p:txBody>
      </p:sp>
    </p:spTree>
    <p:extLst>
      <p:ext uri="{BB962C8B-B14F-4D97-AF65-F5344CB8AC3E}">
        <p14:creationId xmlns:p14="http://schemas.microsoft.com/office/powerpoint/2010/main" val="4154333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72586-3EB6-354F-B0EB-8EA26DECFEB2}"/>
              </a:ext>
            </a:extLst>
          </p:cNvPr>
          <p:cNvSpPr>
            <a:spLocks noGrp="1"/>
          </p:cNvSpPr>
          <p:nvPr>
            <p:ph type="title"/>
          </p:nvPr>
        </p:nvSpPr>
        <p:spPr/>
        <p:txBody>
          <a:bodyPr/>
          <a:lstStyle/>
          <a:p>
            <a:r>
              <a:rPr lang="en-US" dirty="0"/>
              <a:t>Meadow: What, Why, How</a:t>
            </a:r>
          </a:p>
        </p:txBody>
      </p:sp>
      <p:sp>
        <p:nvSpPr>
          <p:cNvPr id="3" name="Content Placeholder 2">
            <a:extLst>
              <a:ext uri="{FF2B5EF4-FFF2-40B4-BE49-F238E27FC236}">
                <a16:creationId xmlns:a16="http://schemas.microsoft.com/office/drawing/2014/main" id="{632C9565-A09F-AD45-ACD5-90D2A6942AB3}"/>
              </a:ext>
            </a:extLst>
          </p:cNvPr>
          <p:cNvSpPr>
            <a:spLocks noGrp="1"/>
          </p:cNvSpPr>
          <p:nvPr>
            <p:ph idx="1"/>
          </p:nvPr>
        </p:nvSpPr>
        <p:spPr/>
        <p:txBody>
          <a:bodyPr/>
          <a:lstStyle/>
          <a:p>
            <a:r>
              <a:rPr lang="en-US" dirty="0"/>
              <a:t>Exercise in Agile development from the ground up</a:t>
            </a:r>
          </a:p>
          <a:p>
            <a:r>
              <a:rPr lang="en-US" dirty="0"/>
              <a:t>Radical departure in:</a:t>
            </a:r>
          </a:p>
          <a:p>
            <a:pPr lvl="1"/>
            <a:r>
              <a:rPr lang="en-US" dirty="0"/>
              <a:t>Workflow</a:t>
            </a:r>
          </a:p>
          <a:p>
            <a:pPr lvl="1"/>
            <a:r>
              <a:rPr lang="en-US" dirty="0"/>
              <a:t>Technical approach</a:t>
            </a:r>
          </a:p>
          <a:p>
            <a:pPr lvl="1"/>
            <a:r>
              <a:rPr lang="en-US" dirty="0"/>
              <a:t>Capability</a:t>
            </a:r>
          </a:p>
          <a:p>
            <a:endParaRPr lang="en-US" dirty="0"/>
          </a:p>
        </p:txBody>
      </p:sp>
      <p:sp>
        <p:nvSpPr>
          <p:cNvPr id="4" name="Slide Number Placeholder 3">
            <a:extLst>
              <a:ext uri="{FF2B5EF4-FFF2-40B4-BE49-F238E27FC236}">
                <a16:creationId xmlns:a16="http://schemas.microsoft.com/office/drawing/2014/main" id="{F7A05068-0F7B-8C42-A1A0-2730BE0E88A1}"/>
              </a:ext>
            </a:extLst>
          </p:cNvPr>
          <p:cNvSpPr>
            <a:spLocks noGrp="1"/>
          </p:cNvSpPr>
          <p:nvPr>
            <p:ph type="sldNum" sz="quarter" idx="12"/>
          </p:nvPr>
        </p:nvSpPr>
        <p:spPr/>
        <p:txBody>
          <a:bodyPr/>
          <a:lstStyle/>
          <a:p>
            <a:fld id="{106E12CD-FCB1-464E-A775-0B83FDDACE03}" type="slidenum">
              <a:rPr lang="en-US" smtClean="0"/>
              <a:pPr/>
              <a:t>1</a:t>
            </a:fld>
            <a:endParaRPr lang="en-US"/>
          </a:p>
        </p:txBody>
      </p:sp>
    </p:spTree>
    <p:extLst>
      <p:ext uri="{BB962C8B-B14F-4D97-AF65-F5344CB8AC3E}">
        <p14:creationId xmlns:p14="http://schemas.microsoft.com/office/powerpoint/2010/main" val="320001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2BF21E6-0EB1-EC4A-8A98-DADDA6314338}"/>
              </a:ext>
            </a:extLst>
          </p:cNvPr>
          <p:cNvSpPr>
            <a:spLocks noGrp="1"/>
          </p:cNvSpPr>
          <p:nvPr>
            <p:ph type="title"/>
          </p:nvPr>
        </p:nvSpPr>
        <p:spPr/>
        <p:txBody>
          <a:bodyPr/>
          <a:lstStyle/>
          <a:p>
            <a:r>
              <a:rPr lang="en-US" dirty="0"/>
              <a:t>RDC Mission</a:t>
            </a:r>
          </a:p>
        </p:txBody>
      </p:sp>
      <p:sp>
        <p:nvSpPr>
          <p:cNvPr id="6" name="Content Placeholder 5">
            <a:extLst>
              <a:ext uri="{FF2B5EF4-FFF2-40B4-BE49-F238E27FC236}">
                <a16:creationId xmlns:a16="http://schemas.microsoft.com/office/drawing/2014/main" id="{A354CE14-85EB-714E-9429-1D4697599201}"/>
              </a:ext>
            </a:extLst>
          </p:cNvPr>
          <p:cNvSpPr>
            <a:spLocks noGrp="1"/>
          </p:cNvSpPr>
          <p:nvPr>
            <p:ph idx="1"/>
          </p:nvPr>
        </p:nvSpPr>
        <p:spPr/>
        <p:txBody>
          <a:bodyPr>
            <a:normAutofit lnSpcReduction="10000"/>
          </a:bodyPr>
          <a:lstStyle/>
          <a:p>
            <a:pPr marL="174625" indent="-174625">
              <a:buNone/>
            </a:pPr>
            <a:r>
              <a:rPr lang="en-US" dirty="0"/>
              <a:t>“Creates, acquires, describes and archives digital objects for long-term preservation and develops as well as deploys software to support the discovery, access, and use of digital resources by members of Northwestern University, scholarly communities, and the public.”</a:t>
            </a:r>
          </a:p>
        </p:txBody>
      </p:sp>
      <p:sp>
        <p:nvSpPr>
          <p:cNvPr id="4" name="Slide Number Placeholder 3">
            <a:extLst>
              <a:ext uri="{FF2B5EF4-FFF2-40B4-BE49-F238E27FC236}">
                <a16:creationId xmlns:a16="http://schemas.microsoft.com/office/drawing/2014/main" id="{CC7004D2-2A76-6A41-AEE3-23F5AD769E73}"/>
              </a:ext>
            </a:extLst>
          </p:cNvPr>
          <p:cNvSpPr>
            <a:spLocks noGrp="1"/>
          </p:cNvSpPr>
          <p:nvPr>
            <p:ph type="sldNum" sz="quarter" idx="12"/>
          </p:nvPr>
        </p:nvSpPr>
        <p:spPr/>
        <p:txBody>
          <a:bodyPr/>
          <a:lstStyle/>
          <a:p>
            <a:fld id="{106E12CD-FCB1-464E-A775-0B83FDDACE03}" type="slidenum">
              <a:rPr lang="en-US" smtClean="0"/>
              <a:pPr/>
              <a:t>2</a:t>
            </a:fld>
            <a:endParaRPr lang="en-US" dirty="0"/>
          </a:p>
        </p:txBody>
      </p:sp>
    </p:spTree>
    <p:extLst>
      <p:ext uri="{BB962C8B-B14F-4D97-AF65-F5344CB8AC3E}">
        <p14:creationId xmlns:p14="http://schemas.microsoft.com/office/powerpoint/2010/main" val="219180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FFE483-7933-B64C-A5D8-4084C2807489}"/>
              </a:ext>
            </a:extLst>
          </p:cNvPr>
          <p:cNvSpPr>
            <a:spLocks noGrp="1"/>
          </p:cNvSpPr>
          <p:nvPr>
            <p:ph type="sldNum" sz="quarter" idx="12"/>
          </p:nvPr>
        </p:nvSpPr>
        <p:spPr/>
        <p:txBody>
          <a:bodyPr/>
          <a:lstStyle/>
          <a:p>
            <a:fld id="{106E12CD-FCB1-464E-A775-0B83FDDACE03}" type="slidenum">
              <a:rPr lang="en-US" smtClean="0"/>
              <a:pPr/>
              <a:t>3</a:t>
            </a:fld>
            <a:endParaRPr lang="en-US"/>
          </a:p>
        </p:txBody>
      </p:sp>
      <p:pic>
        <p:nvPicPr>
          <p:cNvPr id="1028" name="Picture 4">
            <a:extLst>
              <a:ext uri="{FF2B5EF4-FFF2-40B4-BE49-F238E27FC236}">
                <a16:creationId xmlns:a16="http://schemas.microsoft.com/office/drawing/2014/main" id="{7AF25CF9-2293-BB42-A335-A3790C759696}"/>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9934"/>
          <a:stretch/>
        </p:blipFill>
        <p:spPr bwMode="auto">
          <a:xfrm>
            <a:off x="506045" y="878714"/>
            <a:ext cx="8131910" cy="3854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A49A697-EC8C-CD49-9B78-C2B2BE5F4C3D}"/>
              </a:ext>
            </a:extLst>
          </p:cNvPr>
          <p:cNvSpPr>
            <a:spLocks noGrp="1"/>
          </p:cNvSpPr>
          <p:nvPr>
            <p:ph type="title"/>
          </p:nvPr>
        </p:nvSpPr>
        <p:spPr/>
        <p:txBody>
          <a:bodyPr/>
          <a:lstStyle/>
          <a:p>
            <a:r>
              <a:rPr lang="en-US" dirty="0"/>
              <a:t>What is “Preservation First”?</a:t>
            </a:r>
          </a:p>
        </p:txBody>
      </p:sp>
    </p:spTree>
    <p:extLst>
      <p:ext uri="{BB962C8B-B14F-4D97-AF65-F5344CB8AC3E}">
        <p14:creationId xmlns:p14="http://schemas.microsoft.com/office/powerpoint/2010/main" val="2136292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8204A0-AB74-F744-8F0A-5FA037D1F28A}"/>
              </a:ext>
            </a:extLst>
          </p:cNvPr>
          <p:cNvSpPr>
            <a:spLocks noGrp="1"/>
          </p:cNvSpPr>
          <p:nvPr>
            <p:ph type="title"/>
          </p:nvPr>
        </p:nvSpPr>
        <p:spPr/>
        <p:txBody>
          <a:bodyPr/>
          <a:lstStyle/>
          <a:p>
            <a:r>
              <a:rPr lang="en-US" dirty="0"/>
              <a:t>Architectural Priorities</a:t>
            </a:r>
          </a:p>
        </p:txBody>
      </p:sp>
      <p:sp>
        <p:nvSpPr>
          <p:cNvPr id="4" name="Content Placeholder 3">
            <a:extLst>
              <a:ext uri="{FF2B5EF4-FFF2-40B4-BE49-F238E27FC236}">
                <a16:creationId xmlns:a16="http://schemas.microsoft.com/office/drawing/2014/main" id="{DFAF1045-B9AD-8843-ACBB-EA668590F56F}"/>
              </a:ext>
            </a:extLst>
          </p:cNvPr>
          <p:cNvSpPr>
            <a:spLocks noGrp="1"/>
          </p:cNvSpPr>
          <p:nvPr>
            <p:ph sz="half" idx="1"/>
          </p:nvPr>
        </p:nvSpPr>
        <p:spPr/>
        <p:txBody>
          <a:bodyPr/>
          <a:lstStyle/>
          <a:p>
            <a:r>
              <a:rPr lang="en-US" dirty="0"/>
              <a:t>Scalability</a:t>
            </a:r>
          </a:p>
          <a:p>
            <a:r>
              <a:rPr lang="en-US" dirty="0"/>
              <a:t>Efficiency</a:t>
            </a:r>
          </a:p>
          <a:p>
            <a:r>
              <a:rPr lang="en-US" dirty="0"/>
              <a:t>Repeatability</a:t>
            </a:r>
          </a:p>
          <a:p>
            <a:r>
              <a:rPr lang="en-US" dirty="0"/>
              <a:t>Visibility</a:t>
            </a:r>
          </a:p>
          <a:p>
            <a:pPr marL="0" indent="0">
              <a:buNone/>
            </a:pPr>
            <a:endParaRPr lang="en-US" dirty="0"/>
          </a:p>
        </p:txBody>
      </p:sp>
      <p:sp>
        <p:nvSpPr>
          <p:cNvPr id="6" name="Content Placeholder 5">
            <a:extLst>
              <a:ext uri="{FF2B5EF4-FFF2-40B4-BE49-F238E27FC236}">
                <a16:creationId xmlns:a16="http://schemas.microsoft.com/office/drawing/2014/main" id="{7FD58907-5D2A-C044-8841-3935E0ACB231}"/>
              </a:ext>
            </a:extLst>
          </p:cNvPr>
          <p:cNvSpPr>
            <a:spLocks noGrp="1"/>
          </p:cNvSpPr>
          <p:nvPr>
            <p:ph sz="half" idx="2"/>
          </p:nvPr>
        </p:nvSpPr>
        <p:spPr/>
        <p:txBody>
          <a:bodyPr/>
          <a:lstStyle/>
          <a:p>
            <a:r>
              <a:rPr lang="en-US" dirty="0"/>
              <a:t>Flexibility</a:t>
            </a:r>
          </a:p>
          <a:p>
            <a:r>
              <a:rPr lang="en-US" dirty="0"/>
              <a:t>Stability</a:t>
            </a:r>
          </a:p>
          <a:p>
            <a:r>
              <a:rPr lang="en-US" dirty="0"/>
              <a:t>Usability</a:t>
            </a:r>
          </a:p>
          <a:p>
            <a:r>
              <a:rPr lang="en-US" dirty="0" err="1"/>
              <a:t>Scriptability</a:t>
            </a:r>
            <a:endParaRPr lang="en-US" dirty="0"/>
          </a:p>
        </p:txBody>
      </p:sp>
      <p:sp>
        <p:nvSpPr>
          <p:cNvPr id="2" name="Slide Number Placeholder 1">
            <a:extLst>
              <a:ext uri="{FF2B5EF4-FFF2-40B4-BE49-F238E27FC236}">
                <a16:creationId xmlns:a16="http://schemas.microsoft.com/office/drawing/2014/main" id="{09861EDA-BA9D-5B47-AB2D-872202AF6AED}"/>
              </a:ext>
            </a:extLst>
          </p:cNvPr>
          <p:cNvSpPr>
            <a:spLocks noGrp="1"/>
          </p:cNvSpPr>
          <p:nvPr>
            <p:ph type="sldNum" sz="quarter" idx="12"/>
          </p:nvPr>
        </p:nvSpPr>
        <p:spPr/>
        <p:txBody>
          <a:bodyPr/>
          <a:lstStyle/>
          <a:p>
            <a:fld id="{106E12CD-FCB1-464E-A775-0B83FDDACE03}" type="slidenum">
              <a:rPr lang="en-US" smtClean="0"/>
              <a:pPr/>
              <a:t>4</a:t>
            </a:fld>
            <a:endParaRPr lang="en-US"/>
          </a:p>
        </p:txBody>
      </p:sp>
    </p:spTree>
    <p:extLst>
      <p:ext uri="{BB962C8B-B14F-4D97-AF65-F5344CB8AC3E}">
        <p14:creationId xmlns:p14="http://schemas.microsoft.com/office/powerpoint/2010/main" val="225114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1FC08-90EC-294C-AEE4-246CCC57FF11}"/>
              </a:ext>
            </a:extLst>
          </p:cNvPr>
          <p:cNvSpPr>
            <a:spLocks noGrp="1"/>
          </p:cNvSpPr>
          <p:nvPr>
            <p:ph type="title"/>
          </p:nvPr>
        </p:nvSpPr>
        <p:spPr/>
        <p:txBody>
          <a:bodyPr/>
          <a:lstStyle/>
          <a:p>
            <a:r>
              <a:rPr lang="en-US" dirty="0"/>
              <a:t>Other Goals</a:t>
            </a:r>
          </a:p>
        </p:txBody>
      </p:sp>
      <p:sp>
        <p:nvSpPr>
          <p:cNvPr id="6" name="Content Placeholder 5">
            <a:extLst>
              <a:ext uri="{FF2B5EF4-FFF2-40B4-BE49-F238E27FC236}">
                <a16:creationId xmlns:a16="http://schemas.microsoft.com/office/drawing/2014/main" id="{0F46E80B-AF94-624E-92F8-2B7785756DB3}"/>
              </a:ext>
            </a:extLst>
          </p:cNvPr>
          <p:cNvSpPr>
            <a:spLocks noGrp="1"/>
          </p:cNvSpPr>
          <p:nvPr>
            <p:ph idx="1"/>
          </p:nvPr>
        </p:nvSpPr>
        <p:spPr/>
        <p:txBody>
          <a:bodyPr>
            <a:normAutofit/>
          </a:bodyPr>
          <a:lstStyle/>
          <a:p>
            <a:r>
              <a:rPr lang="en-US" dirty="0"/>
              <a:t>Innovate!</a:t>
            </a:r>
          </a:p>
          <a:p>
            <a:r>
              <a:rPr lang="en-US" dirty="0"/>
              <a:t>Constantly improve</a:t>
            </a:r>
          </a:p>
          <a:p>
            <a:r>
              <a:rPr lang="en-US" dirty="0"/>
              <a:t>Share our results</a:t>
            </a:r>
          </a:p>
          <a:p>
            <a:pPr lvl="1"/>
            <a:r>
              <a:rPr lang="en-US" dirty="0"/>
              <a:t>Code (IIIF)</a:t>
            </a:r>
          </a:p>
          <a:p>
            <a:pPr lvl="1"/>
            <a:r>
              <a:rPr lang="en-US" dirty="0"/>
              <a:t>Concepts (ingest pipeline)</a:t>
            </a:r>
          </a:p>
          <a:p>
            <a:pPr lvl="1"/>
            <a:r>
              <a:rPr lang="en-US" dirty="0"/>
              <a:t>Cautionary tales</a:t>
            </a:r>
          </a:p>
          <a:p>
            <a:pPr marL="0" indent="0">
              <a:buNone/>
            </a:pPr>
            <a:endParaRPr lang="en-US" dirty="0"/>
          </a:p>
        </p:txBody>
      </p:sp>
      <p:sp>
        <p:nvSpPr>
          <p:cNvPr id="5" name="Slide Number Placeholder 4">
            <a:extLst>
              <a:ext uri="{FF2B5EF4-FFF2-40B4-BE49-F238E27FC236}">
                <a16:creationId xmlns:a16="http://schemas.microsoft.com/office/drawing/2014/main" id="{E9E80D9B-B927-A742-ACF2-0161179BA21E}"/>
              </a:ext>
            </a:extLst>
          </p:cNvPr>
          <p:cNvSpPr>
            <a:spLocks noGrp="1"/>
          </p:cNvSpPr>
          <p:nvPr>
            <p:ph type="sldNum" sz="quarter" idx="12"/>
          </p:nvPr>
        </p:nvSpPr>
        <p:spPr/>
        <p:txBody>
          <a:bodyPr/>
          <a:lstStyle/>
          <a:p>
            <a:fld id="{106E12CD-FCB1-464E-A775-0B83FDDACE03}" type="slidenum">
              <a:rPr lang="en-US" smtClean="0"/>
              <a:pPr/>
              <a:t>5</a:t>
            </a:fld>
            <a:endParaRPr lang="en-US"/>
          </a:p>
        </p:txBody>
      </p:sp>
    </p:spTree>
    <p:extLst>
      <p:ext uri="{BB962C8B-B14F-4D97-AF65-F5344CB8AC3E}">
        <p14:creationId xmlns:p14="http://schemas.microsoft.com/office/powerpoint/2010/main" val="235009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FBA4-F41D-8947-9CAD-31805BFF3F26}"/>
              </a:ext>
            </a:extLst>
          </p:cNvPr>
          <p:cNvSpPr>
            <a:spLocks noGrp="1"/>
          </p:cNvSpPr>
          <p:nvPr>
            <p:ph type="title"/>
          </p:nvPr>
        </p:nvSpPr>
        <p:spPr/>
        <p:txBody>
          <a:bodyPr/>
          <a:lstStyle/>
          <a:p>
            <a:r>
              <a:rPr lang="en-US" dirty="0"/>
              <a:t>What We’ve Learned</a:t>
            </a:r>
          </a:p>
        </p:txBody>
      </p:sp>
      <p:sp>
        <p:nvSpPr>
          <p:cNvPr id="3" name="Content Placeholder 2">
            <a:extLst>
              <a:ext uri="{FF2B5EF4-FFF2-40B4-BE49-F238E27FC236}">
                <a16:creationId xmlns:a16="http://schemas.microsoft.com/office/drawing/2014/main" id="{2B50A678-CA73-4145-9314-CE943FD25A0E}"/>
              </a:ext>
            </a:extLst>
          </p:cNvPr>
          <p:cNvSpPr>
            <a:spLocks noGrp="1"/>
          </p:cNvSpPr>
          <p:nvPr>
            <p:ph idx="1"/>
          </p:nvPr>
        </p:nvSpPr>
        <p:spPr/>
        <p:txBody>
          <a:bodyPr/>
          <a:lstStyle/>
          <a:p>
            <a:r>
              <a:rPr lang="en-US" dirty="0"/>
              <a:t>We’re pretty good at this!</a:t>
            </a:r>
          </a:p>
          <a:p>
            <a:r>
              <a:rPr lang="en-US" dirty="0"/>
              <a:t>Testing at scale using realistic data is:</a:t>
            </a:r>
          </a:p>
          <a:p>
            <a:pPr lvl="1"/>
            <a:r>
              <a:rPr lang="en-US" dirty="0"/>
              <a:t>really, really important</a:t>
            </a:r>
          </a:p>
          <a:p>
            <a:pPr lvl="1"/>
            <a:r>
              <a:rPr lang="en-US" dirty="0"/>
              <a:t>really, really hard</a:t>
            </a:r>
          </a:p>
          <a:p>
            <a:r>
              <a:rPr lang="en-US" dirty="0"/>
              <a:t>Get things into users’ hands early</a:t>
            </a:r>
          </a:p>
          <a:p>
            <a:r>
              <a:rPr lang="en-US" dirty="0"/>
              <a:t>Watch out for workarounds!</a:t>
            </a:r>
          </a:p>
        </p:txBody>
      </p:sp>
      <p:sp>
        <p:nvSpPr>
          <p:cNvPr id="4" name="Slide Number Placeholder 3">
            <a:extLst>
              <a:ext uri="{FF2B5EF4-FFF2-40B4-BE49-F238E27FC236}">
                <a16:creationId xmlns:a16="http://schemas.microsoft.com/office/drawing/2014/main" id="{9A6F2192-43A0-424F-A259-EB9C77A1315E}"/>
              </a:ext>
            </a:extLst>
          </p:cNvPr>
          <p:cNvSpPr>
            <a:spLocks noGrp="1"/>
          </p:cNvSpPr>
          <p:nvPr>
            <p:ph type="sldNum" sz="quarter" idx="12"/>
          </p:nvPr>
        </p:nvSpPr>
        <p:spPr/>
        <p:txBody>
          <a:bodyPr/>
          <a:lstStyle/>
          <a:p>
            <a:fld id="{106E12CD-FCB1-464E-A775-0B83FDDACE03}" type="slidenum">
              <a:rPr lang="en-US" smtClean="0"/>
              <a:pPr/>
              <a:t>6</a:t>
            </a:fld>
            <a:endParaRPr lang="en-US"/>
          </a:p>
        </p:txBody>
      </p:sp>
    </p:spTree>
    <p:extLst>
      <p:ext uri="{BB962C8B-B14F-4D97-AF65-F5344CB8AC3E}">
        <p14:creationId xmlns:p14="http://schemas.microsoft.com/office/powerpoint/2010/main" val="86800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C1E5E1-9C66-0643-AECD-CC876F0F4CC2}"/>
              </a:ext>
            </a:extLst>
          </p:cNvPr>
          <p:cNvSpPr>
            <a:spLocks noGrp="1"/>
          </p:cNvSpPr>
          <p:nvPr>
            <p:ph type="title"/>
          </p:nvPr>
        </p:nvSpPr>
        <p:spPr/>
        <p:txBody>
          <a:bodyPr/>
          <a:lstStyle/>
          <a:p>
            <a:r>
              <a:rPr lang="en-US" dirty="0"/>
              <a:t>TOUR / DEMO</a:t>
            </a:r>
          </a:p>
        </p:txBody>
      </p:sp>
      <p:sp>
        <p:nvSpPr>
          <p:cNvPr id="2" name="Slide Number Placeholder 1">
            <a:extLst>
              <a:ext uri="{FF2B5EF4-FFF2-40B4-BE49-F238E27FC236}">
                <a16:creationId xmlns:a16="http://schemas.microsoft.com/office/drawing/2014/main" id="{9D2AD1DD-9BCA-1641-B165-9B091B36D343}"/>
              </a:ext>
            </a:extLst>
          </p:cNvPr>
          <p:cNvSpPr>
            <a:spLocks noGrp="1"/>
          </p:cNvSpPr>
          <p:nvPr>
            <p:ph type="sldNum" sz="quarter" idx="4294967295"/>
          </p:nvPr>
        </p:nvSpPr>
        <p:spPr>
          <a:xfrm>
            <a:off x="8547100" y="4767263"/>
            <a:ext cx="596900" cy="274637"/>
          </a:xfrm>
        </p:spPr>
        <p:txBody>
          <a:bodyPr/>
          <a:lstStyle/>
          <a:p>
            <a:fld id="{106E12CD-FCB1-464E-A775-0B83FDDACE03}" type="slidenum">
              <a:rPr lang="en-US" smtClean="0"/>
              <a:pPr/>
              <a:t>7</a:t>
            </a:fld>
            <a:endParaRPr lang="en-US"/>
          </a:p>
        </p:txBody>
      </p:sp>
    </p:spTree>
    <p:extLst>
      <p:ext uri="{BB962C8B-B14F-4D97-AF65-F5344CB8AC3E}">
        <p14:creationId xmlns:p14="http://schemas.microsoft.com/office/powerpoint/2010/main" val="160652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6A5841-E0EF-584B-B9EA-DB286B9DBAB2}"/>
              </a:ext>
            </a:extLst>
          </p:cNvPr>
          <p:cNvSpPr>
            <a:spLocks noGrp="1"/>
          </p:cNvSpPr>
          <p:nvPr>
            <p:ph type="title"/>
          </p:nvPr>
        </p:nvSpPr>
        <p:spPr/>
        <p:txBody>
          <a:bodyPr/>
          <a:lstStyle/>
          <a:p>
            <a:r>
              <a:rPr lang="en-US" dirty="0"/>
              <a:t>Team / Contact</a:t>
            </a:r>
          </a:p>
        </p:txBody>
      </p:sp>
      <p:sp>
        <p:nvSpPr>
          <p:cNvPr id="4" name="Content Placeholder 3">
            <a:extLst>
              <a:ext uri="{FF2B5EF4-FFF2-40B4-BE49-F238E27FC236}">
                <a16:creationId xmlns:a16="http://schemas.microsoft.com/office/drawing/2014/main" id="{B53DF7A3-B019-0A45-9B65-828D1FDD7294}"/>
              </a:ext>
            </a:extLst>
          </p:cNvPr>
          <p:cNvSpPr>
            <a:spLocks noGrp="1"/>
          </p:cNvSpPr>
          <p:nvPr>
            <p:ph sz="half" idx="1"/>
          </p:nvPr>
        </p:nvSpPr>
        <p:spPr/>
        <p:txBody>
          <a:bodyPr>
            <a:normAutofit fontScale="77500" lnSpcReduction="20000"/>
          </a:bodyPr>
          <a:lstStyle/>
          <a:p>
            <a:r>
              <a:rPr lang="en-US" dirty="0"/>
              <a:t>Adam </a:t>
            </a:r>
            <a:r>
              <a:rPr lang="en-US" dirty="0" err="1"/>
              <a:t>Arling</a:t>
            </a:r>
            <a:br>
              <a:rPr lang="en-US" dirty="0"/>
            </a:br>
            <a:r>
              <a:rPr lang="en-US" sz="2300" i="1" dirty="0"/>
              <a:t>front end senior developer</a:t>
            </a:r>
          </a:p>
          <a:p>
            <a:r>
              <a:rPr lang="en-US" dirty="0"/>
              <a:t>Michael Klein</a:t>
            </a:r>
            <a:br>
              <a:rPr lang="en-US" dirty="0"/>
            </a:br>
            <a:r>
              <a:rPr lang="en-US" sz="2100" i="1" dirty="0"/>
              <a:t>lead developer</a:t>
            </a:r>
          </a:p>
          <a:p>
            <a:r>
              <a:rPr lang="en-US" dirty="0"/>
              <a:t>Brendan Quinn</a:t>
            </a:r>
            <a:br>
              <a:rPr lang="en-US" dirty="0"/>
            </a:br>
            <a:r>
              <a:rPr lang="en-US" sz="1900" i="1" dirty="0"/>
              <a:t>senior developer</a:t>
            </a:r>
          </a:p>
          <a:p>
            <a:r>
              <a:rPr lang="en-US" dirty="0"/>
              <a:t>David Schober</a:t>
            </a:r>
            <a:br>
              <a:rPr lang="en-US" dirty="0"/>
            </a:br>
            <a:r>
              <a:rPr lang="en-US" sz="1900" i="1" dirty="0"/>
              <a:t>team lead &amp; project/product manager</a:t>
            </a:r>
          </a:p>
          <a:p>
            <a:r>
              <a:rPr lang="en-US" dirty="0"/>
              <a:t>Karen Shaw</a:t>
            </a:r>
            <a:br>
              <a:rPr lang="en-US" dirty="0"/>
            </a:br>
            <a:r>
              <a:rPr lang="en-US" sz="2300" i="1" dirty="0"/>
              <a:t>Senior Developer &amp; Scrum Lead</a:t>
            </a:r>
          </a:p>
          <a:p>
            <a:r>
              <a:rPr lang="en-US" dirty="0"/>
              <a:t>Veronica Robinson</a:t>
            </a:r>
            <a:br>
              <a:rPr lang="en-US" dirty="0"/>
            </a:br>
            <a:r>
              <a:rPr lang="en-US" sz="2600" i="1" dirty="0"/>
              <a:t>Service Owner</a:t>
            </a:r>
          </a:p>
          <a:p>
            <a:pPr marL="0" indent="0">
              <a:buNone/>
            </a:pPr>
            <a:endParaRPr lang="en-US" dirty="0"/>
          </a:p>
        </p:txBody>
      </p:sp>
      <p:sp>
        <p:nvSpPr>
          <p:cNvPr id="5" name="Content Placeholder 4">
            <a:extLst>
              <a:ext uri="{FF2B5EF4-FFF2-40B4-BE49-F238E27FC236}">
                <a16:creationId xmlns:a16="http://schemas.microsoft.com/office/drawing/2014/main" id="{4A3013CD-6567-694E-BA11-34658524A598}"/>
              </a:ext>
            </a:extLst>
          </p:cNvPr>
          <p:cNvSpPr>
            <a:spLocks noGrp="1"/>
          </p:cNvSpPr>
          <p:nvPr>
            <p:ph sz="half" idx="2"/>
          </p:nvPr>
        </p:nvSpPr>
        <p:spPr/>
        <p:txBody>
          <a:bodyPr>
            <a:normAutofit fontScale="77500" lnSpcReduction="20000"/>
          </a:bodyPr>
          <a:lstStyle/>
          <a:p>
            <a:pPr>
              <a:lnSpc>
                <a:spcPct val="120000"/>
              </a:lnSpc>
            </a:pPr>
            <a:r>
              <a:rPr lang="en-US" dirty="0"/>
              <a:t>Digital Collections</a:t>
            </a:r>
            <a:br>
              <a:rPr lang="en-US" dirty="0"/>
            </a:br>
            <a:r>
              <a:rPr lang="en-US" sz="2300" dirty="0"/>
              <a:t>dc.library.northwestern.edu</a:t>
            </a:r>
          </a:p>
          <a:p>
            <a:endParaRPr lang="en-US" dirty="0"/>
          </a:p>
          <a:p>
            <a:pPr>
              <a:lnSpc>
                <a:spcPct val="120000"/>
              </a:lnSpc>
            </a:pPr>
            <a:r>
              <a:rPr lang="en-US" dirty="0"/>
              <a:t>NU Library @ </a:t>
            </a:r>
            <a:r>
              <a:rPr lang="en-US" dirty="0" err="1"/>
              <a:t>Github</a:t>
            </a:r>
            <a:br>
              <a:rPr lang="en-US" dirty="0"/>
            </a:br>
            <a:r>
              <a:rPr lang="en-US" sz="2300" dirty="0" err="1"/>
              <a:t>github.com</a:t>
            </a:r>
            <a:r>
              <a:rPr lang="en-US" sz="2300" dirty="0"/>
              <a:t>/</a:t>
            </a:r>
            <a:r>
              <a:rPr lang="en-US" sz="2300" dirty="0" err="1"/>
              <a:t>nulib</a:t>
            </a:r>
            <a:endParaRPr lang="en-US" sz="2300" dirty="0"/>
          </a:p>
          <a:p>
            <a:endParaRPr lang="en-US" dirty="0"/>
          </a:p>
          <a:p>
            <a:pPr>
              <a:lnSpc>
                <a:spcPct val="120000"/>
              </a:lnSpc>
            </a:pPr>
            <a:r>
              <a:rPr lang="en-US" dirty="0"/>
              <a:t>Questions?</a:t>
            </a:r>
            <a:br>
              <a:rPr lang="en-US" dirty="0"/>
            </a:br>
            <a:r>
              <a:rPr lang="en-US" sz="2300" dirty="0" err="1"/>
              <a:t>michael.klein@northwestern.edu</a:t>
            </a:r>
            <a:br>
              <a:rPr lang="en-US" sz="2300" dirty="0"/>
            </a:br>
            <a:r>
              <a:rPr lang="en-US" sz="2300" dirty="0" err="1"/>
              <a:t>david.schober@northwestern.edu</a:t>
            </a:r>
            <a:endParaRPr lang="en-US" sz="2300" dirty="0"/>
          </a:p>
          <a:p>
            <a:endParaRPr lang="en-US" dirty="0"/>
          </a:p>
          <a:p>
            <a:endParaRPr lang="en-US" dirty="0"/>
          </a:p>
        </p:txBody>
      </p:sp>
      <p:sp>
        <p:nvSpPr>
          <p:cNvPr id="2" name="Slide Number Placeholder 1">
            <a:extLst>
              <a:ext uri="{FF2B5EF4-FFF2-40B4-BE49-F238E27FC236}">
                <a16:creationId xmlns:a16="http://schemas.microsoft.com/office/drawing/2014/main" id="{19140D6E-D9F7-5D4C-B9B2-2BB152771B23}"/>
              </a:ext>
            </a:extLst>
          </p:cNvPr>
          <p:cNvSpPr>
            <a:spLocks noGrp="1"/>
          </p:cNvSpPr>
          <p:nvPr>
            <p:ph type="sldNum" sz="quarter" idx="12"/>
          </p:nvPr>
        </p:nvSpPr>
        <p:spPr/>
        <p:txBody>
          <a:bodyPr/>
          <a:lstStyle/>
          <a:p>
            <a:fld id="{106E12CD-FCB1-464E-A775-0B83FDDACE03}" type="slidenum">
              <a:rPr lang="en-US" smtClean="0"/>
              <a:pPr/>
              <a:t>8</a:t>
            </a:fld>
            <a:endParaRPr lang="en-US"/>
          </a:p>
        </p:txBody>
      </p:sp>
    </p:spTree>
    <p:extLst>
      <p:ext uri="{BB962C8B-B14F-4D97-AF65-F5344CB8AC3E}">
        <p14:creationId xmlns:p14="http://schemas.microsoft.com/office/powerpoint/2010/main" val="242752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7E7FB5E70D2C943BC46F98628796B83" ma:contentTypeVersion="5" ma:contentTypeDescription="Create a new document." ma:contentTypeScope="" ma:versionID="47a88b85f34cfb67dc8df22358aed019">
  <xsd:schema xmlns:xsd="http://www.w3.org/2001/XMLSchema" xmlns:xs="http://www.w3.org/2001/XMLSchema" xmlns:p="http://schemas.microsoft.com/office/2006/metadata/properties" xmlns:ns2="a7d90db1-627f-40d2-aa98-acfba655185b" targetNamespace="http://schemas.microsoft.com/office/2006/metadata/properties" ma:root="true" ma:fieldsID="1ad59633963285878e919f603a70035d" ns2:_="">
    <xsd:import namespace="a7d90db1-627f-40d2-aa98-acfba655185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d90db1-627f-40d2-aa98-acfba655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32D3F7A-6E2C-46BB-87AB-E67530AB7ADA}">
  <ds:schemaRefs>
    <ds:schemaRef ds:uri="http://schemas.microsoft.com/sharepoint/v3/contenttype/forms"/>
  </ds:schemaRefs>
</ds:datastoreItem>
</file>

<file path=customXml/itemProps2.xml><?xml version="1.0" encoding="utf-8"?>
<ds:datastoreItem xmlns:ds="http://schemas.openxmlformats.org/officeDocument/2006/customXml" ds:itemID="{59337BD3-33BD-447A-86C2-DCE5D8DC59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d90db1-627f-40d2-aa98-acfba65518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B444D6-7B52-4F5E-A497-55B65668141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5642</TotalTime>
  <Words>1311</Words>
  <Application>Microsoft Macintosh PowerPoint</Application>
  <PresentationFormat>On-screen Show (16:9)</PresentationFormat>
  <Paragraphs>126</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It’s Alive!</vt:lpstr>
      <vt:lpstr>Meadow: What, Why, How</vt:lpstr>
      <vt:lpstr>RDC Mission</vt:lpstr>
      <vt:lpstr>What is “Preservation First”?</vt:lpstr>
      <vt:lpstr>Architectural Priorities</vt:lpstr>
      <vt:lpstr>Other Goals</vt:lpstr>
      <vt:lpstr>What We’ve Learned</vt:lpstr>
      <vt:lpstr>TOUR / DEMO</vt:lpstr>
      <vt:lpstr>Team /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Geraldo Rivera</dc:creator>
  <cp:lastModifiedBy>Michael B. Klein</cp:lastModifiedBy>
  <cp:revision>63</cp:revision>
  <dcterms:created xsi:type="dcterms:W3CDTF">2015-07-21T16:44:10Z</dcterms:created>
  <dcterms:modified xsi:type="dcterms:W3CDTF">2021-04-21T18:17:36Z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0x01010077E7FB5E70D2C943BC46F98628796B83</vt:lpwstr>
  </property>
</Properties>
</file>